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4" r:id="rId2"/>
    <p:sldId id="256" r:id="rId3"/>
    <p:sldId id="266" r:id="rId4"/>
    <p:sldId id="267" r:id="rId5"/>
    <p:sldId id="257" r:id="rId6"/>
    <p:sldId id="265" r:id="rId7"/>
    <p:sldId id="268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185" autoAdjust="0"/>
  </p:normalViewPr>
  <p:slideViewPr>
    <p:cSldViewPr snapToGrid="0" snapToObjects="1">
      <p:cViewPr varScale="1">
        <p:scale>
          <a:sx n="125" d="100"/>
          <a:sy n="125" d="100"/>
        </p:scale>
        <p:origin x="119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53B98-AFF4-F94E-A009-2584DA327BA4}" type="datetimeFigureOut">
              <a:rPr lang="en-US" smtClean="0"/>
              <a:t>4/17/2019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64525-1EEC-FE46-8882-A9062ABCB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736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53B98-AFF4-F94E-A009-2584DA327BA4}" type="datetimeFigureOut">
              <a:rPr lang="en-US" smtClean="0"/>
              <a:t>4/17/2019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64525-1EEC-FE46-8882-A9062ABCB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902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35625" y="403225"/>
            <a:ext cx="1747838" cy="85820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8940" y="403225"/>
            <a:ext cx="5094287" cy="85820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53B98-AFF4-F94E-A009-2584DA327BA4}" type="datetimeFigureOut">
              <a:rPr lang="en-US" smtClean="0"/>
              <a:t>4/17/2019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64525-1EEC-FE46-8882-A9062ABCB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675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53B98-AFF4-F94E-A009-2584DA327BA4}" type="datetimeFigureOut">
              <a:rPr lang="en-US" smtClean="0"/>
              <a:t>4/17/2019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64525-1EEC-FE46-8882-A9062ABCB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969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53B98-AFF4-F94E-A009-2584DA327BA4}" type="datetimeFigureOut">
              <a:rPr lang="en-US" smtClean="0"/>
              <a:t>4/17/2019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64525-1EEC-FE46-8882-A9062ABCB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656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8938" y="2346325"/>
            <a:ext cx="3421062" cy="6638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62400" y="2346325"/>
            <a:ext cx="3421064" cy="6638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53B98-AFF4-F94E-A009-2584DA327BA4}" type="datetimeFigureOut">
              <a:rPr lang="en-US" smtClean="0"/>
              <a:t>4/17/2019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64525-1EEC-FE46-8882-A9062ABCB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627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0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0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53B98-AFF4-F94E-A009-2584DA327BA4}" type="datetimeFigureOut">
              <a:rPr lang="en-US" smtClean="0"/>
              <a:t>4/17/2019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64525-1EEC-FE46-8882-A9062ABCB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607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53B98-AFF4-F94E-A009-2584DA327BA4}" type="datetimeFigureOut">
              <a:rPr lang="en-US" smtClean="0"/>
              <a:t>4/17/2019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64525-1EEC-FE46-8882-A9062ABCB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030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53B98-AFF4-F94E-A009-2584DA327BA4}" type="datetimeFigureOut">
              <a:rPr lang="en-US" smtClean="0"/>
              <a:t>4/17/2019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64525-1EEC-FE46-8882-A9062ABCB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790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49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53B98-AFF4-F94E-A009-2584DA327BA4}" type="datetimeFigureOut">
              <a:rPr lang="en-US" smtClean="0"/>
              <a:t>4/17/2019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64525-1EEC-FE46-8882-A9062ABCB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683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53B98-AFF4-F94E-A009-2584DA327BA4}" type="datetimeFigureOut">
              <a:rPr lang="en-US" smtClean="0"/>
              <a:t>4/17/2019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64525-1EEC-FE46-8882-A9062ABCB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299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753B98-AFF4-F94E-A009-2584DA327BA4}" type="datetimeFigureOut">
              <a:rPr lang="en-US" smtClean="0"/>
              <a:t>4/17/2019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964525-1EEC-FE46-8882-A9062ABCB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861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caen@umich.ed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0165"/>
            <a:ext cx="8229600" cy="2255375"/>
          </a:xfrm>
        </p:spPr>
        <p:txBody>
          <a:bodyPr>
            <a:normAutofit/>
          </a:bodyPr>
          <a:lstStyle/>
          <a:p>
            <a:r>
              <a:rPr lang="en-US" dirty="0" smtClean="0"/>
              <a:t>Scaled Classroom Diagrams</a:t>
            </a:r>
            <a:br>
              <a:rPr lang="en-US" dirty="0" smtClean="0"/>
            </a:br>
            <a:r>
              <a:rPr lang="en-US" dirty="0" smtClean="0"/>
              <a:t>and Sample Layouts </a:t>
            </a:r>
            <a:br>
              <a:rPr lang="en-US" dirty="0" smtClean="0"/>
            </a:br>
            <a:r>
              <a:rPr lang="en-US" dirty="0" smtClean="0"/>
              <a:t>for Flexible Classrooms at </a:t>
            </a:r>
            <a:r>
              <a:rPr lang="en-US" dirty="0" smtClean="0"/>
              <a:t>U-M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10200"/>
            <a:ext cx="8229600" cy="1036320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en-US" sz="12800" dirty="0" smtClean="0"/>
              <a:t>Questions?</a:t>
            </a:r>
          </a:p>
          <a:p>
            <a:pPr marL="0" indent="0" algn="ctr">
              <a:buNone/>
            </a:pPr>
            <a:r>
              <a:rPr lang="en-US" sz="12800" dirty="0" smtClean="0">
                <a:hlinkClick r:id="rId2"/>
              </a:rPr>
              <a:t>caen@umich.edu</a:t>
            </a:r>
            <a:endParaRPr lang="en-US" sz="12800" dirty="0" smtClean="0"/>
          </a:p>
          <a:p>
            <a:pPr marL="0" indent="0" algn="ctr">
              <a:buNone/>
            </a:pP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409700" y="2705100"/>
            <a:ext cx="678942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3200" dirty="0"/>
              <a:t>224 </a:t>
            </a:r>
            <a:r>
              <a:rPr lang="en-US" sz="3200" dirty="0" smtClean="0"/>
              <a:t>GFL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133 Chrysler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2147 </a:t>
            </a:r>
            <a:r>
              <a:rPr lang="en-US" sz="3200" dirty="0"/>
              <a:t>G.G. </a:t>
            </a:r>
            <a:r>
              <a:rPr lang="en-US" sz="3200" dirty="0" smtClean="0"/>
              <a:t>Brown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2153 </a:t>
            </a:r>
            <a:r>
              <a:rPr lang="en-US" sz="3200" dirty="0"/>
              <a:t>G.G. Brown</a:t>
            </a:r>
          </a:p>
        </p:txBody>
      </p:sp>
    </p:spTree>
    <p:extLst>
      <p:ext uri="{BB962C8B-B14F-4D97-AF65-F5344CB8AC3E}">
        <p14:creationId xmlns:p14="http://schemas.microsoft.com/office/powerpoint/2010/main" val="1299348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extBox 59"/>
          <p:cNvSpPr txBox="1"/>
          <p:nvPr/>
        </p:nvSpPr>
        <p:spPr>
          <a:xfrm>
            <a:off x="4717352" y="225279"/>
            <a:ext cx="40814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224 </a:t>
            </a:r>
            <a:r>
              <a:rPr lang="en-US" sz="2400" b="1" dirty="0" smtClean="0"/>
              <a:t>GFL</a:t>
            </a:r>
            <a:endParaRPr lang="en-US" sz="2400" b="1" dirty="0"/>
          </a:p>
        </p:txBody>
      </p:sp>
      <p:grpSp>
        <p:nvGrpSpPr>
          <p:cNvPr id="2" name="Group 1"/>
          <p:cNvGrpSpPr/>
          <p:nvPr/>
        </p:nvGrpSpPr>
        <p:grpSpPr>
          <a:xfrm>
            <a:off x="200976" y="191922"/>
            <a:ext cx="4249964" cy="6400800"/>
            <a:chOff x="200976" y="191922"/>
            <a:chExt cx="4249964" cy="6400800"/>
          </a:xfrm>
        </p:grpSpPr>
        <p:grpSp>
          <p:nvGrpSpPr>
            <p:cNvPr id="57" name="Group 56"/>
            <p:cNvGrpSpPr>
              <a:grpSpLocks noChangeAspect="1"/>
            </p:cNvGrpSpPr>
            <p:nvPr/>
          </p:nvGrpSpPr>
          <p:grpSpPr>
            <a:xfrm>
              <a:off x="200976" y="191922"/>
              <a:ext cx="4249964" cy="6400800"/>
              <a:chOff x="200976" y="191922"/>
              <a:chExt cx="4291430" cy="6463252"/>
            </a:xfrm>
          </p:grpSpPr>
          <p:sp>
            <p:nvSpPr>
              <p:cNvPr id="5" name="Rectangle 4"/>
              <p:cNvSpPr>
                <a:spLocks noChangeAspect="1"/>
              </p:cNvSpPr>
              <p:nvPr/>
            </p:nvSpPr>
            <p:spPr>
              <a:xfrm>
                <a:off x="200976" y="191922"/>
                <a:ext cx="4291430" cy="646325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L-Shape 5"/>
              <p:cNvSpPr/>
              <p:nvPr/>
            </p:nvSpPr>
            <p:spPr>
              <a:xfrm>
                <a:off x="200976" y="629121"/>
                <a:ext cx="582931" cy="721378"/>
              </a:xfrm>
              <a:prstGeom prst="corner">
                <a:avLst>
                  <a:gd name="adj1" fmla="val 48501"/>
                  <a:gd name="adj2" fmla="val 49132"/>
                </a:avLst>
              </a:prstGeom>
              <a:solidFill>
                <a:schemeClr val="bg1">
                  <a:lumMod val="50000"/>
                </a:schemeClr>
              </a:solidFill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Oval 8"/>
              <p:cNvSpPr/>
              <p:nvPr/>
            </p:nvSpPr>
            <p:spPr>
              <a:xfrm>
                <a:off x="200976" y="3319546"/>
                <a:ext cx="58293" cy="58293"/>
              </a:xfrm>
              <a:prstGeom prst="ellipse">
                <a:avLst/>
              </a:prstGeom>
              <a:solidFill>
                <a:srgbClr val="7F7F7F"/>
              </a:solidFill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384016" y="3055742"/>
                <a:ext cx="43720" cy="590218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200976" y="2147611"/>
                <a:ext cx="58293" cy="58293"/>
              </a:xfrm>
              <a:prstGeom prst="ellipse">
                <a:avLst/>
              </a:prstGeom>
              <a:solidFill>
                <a:srgbClr val="7F7F7F"/>
              </a:solidFill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384016" y="1882594"/>
                <a:ext cx="43720" cy="590218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200976" y="4474309"/>
                <a:ext cx="58293" cy="58293"/>
              </a:xfrm>
              <a:prstGeom prst="ellipse">
                <a:avLst/>
              </a:prstGeom>
              <a:solidFill>
                <a:srgbClr val="7F7F7F"/>
              </a:solidFill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384016" y="4210505"/>
                <a:ext cx="43720" cy="590218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2723902" y="6356220"/>
                <a:ext cx="590218" cy="43720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2991760" y="6523813"/>
                <a:ext cx="58293" cy="58293"/>
              </a:xfrm>
              <a:prstGeom prst="ellipse">
                <a:avLst/>
              </a:prstGeom>
              <a:solidFill>
                <a:srgbClr val="7F7F7F"/>
              </a:solidFill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977003" y="6356220"/>
                <a:ext cx="590218" cy="43720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Oval 22"/>
              <p:cNvSpPr/>
              <p:nvPr/>
            </p:nvSpPr>
            <p:spPr>
              <a:xfrm>
                <a:off x="1244862" y="6523813"/>
                <a:ext cx="58293" cy="58293"/>
              </a:xfrm>
              <a:prstGeom prst="ellipse">
                <a:avLst/>
              </a:prstGeom>
              <a:solidFill>
                <a:srgbClr val="7F7F7F"/>
              </a:solidFill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Oval 23"/>
              <p:cNvSpPr/>
              <p:nvPr/>
            </p:nvSpPr>
            <p:spPr>
              <a:xfrm>
                <a:off x="4281203" y="4210505"/>
                <a:ext cx="58293" cy="58293"/>
              </a:xfrm>
              <a:prstGeom prst="ellipse">
                <a:avLst/>
              </a:prstGeom>
              <a:solidFill>
                <a:srgbClr val="7F7F7F"/>
              </a:solidFill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4113611" y="3945488"/>
                <a:ext cx="43720" cy="590218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Oval 25"/>
              <p:cNvSpPr/>
              <p:nvPr/>
            </p:nvSpPr>
            <p:spPr>
              <a:xfrm>
                <a:off x="4281203" y="2368057"/>
                <a:ext cx="58293" cy="58293"/>
              </a:xfrm>
              <a:prstGeom prst="ellipse">
                <a:avLst/>
              </a:prstGeom>
              <a:solidFill>
                <a:srgbClr val="7F7F7F"/>
              </a:solidFill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4113611" y="2103040"/>
                <a:ext cx="43720" cy="590218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9" name="Group 28"/>
              <p:cNvGrpSpPr/>
              <p:nvPr/>
            </p:nvGrpSpPr>
            <p:grpSpPr>
              <a:xfrm flipV="1">
                <a:off x="2892566" y="233005"/>
                <a:ext cx="590218" cy="225886"/>
                <a:chOff x="1394880" y="8181022"/>
                <a:chExt cx="740664" cy="283464"/>
              </a:xfrm>
              <a:solidFill>
                <a:srgbClr val="7F7F7F"/>
              </a:solidFill>
            </p:grpSpPr>
            <p:sp>
              <p:nvSpPr>
                <p:cNvPr id="30" name="Rectangle 29"/>
                <p:cNvSpPr/>
                <p:nvPr/>
              </p:nvSpPr>
              <p:spPr>
                <a:xfrm>
                  <a:off x="1394880" y="8181022"/>
                  <a:ext cx="740664" cy="54864"/>
                </a:xfrm>
                <a:prstGeom prst="rect">
                  <a:avLst/>
                </a:prstGeom>
                <a:solidFill>
                  <a:srgbClr val="FFFF00"/>
                </a:solidFill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" name="Oval 30"/>
                <p:cNvSpPr/>
                <p:nvPr/>
              </p:nvSpPr>
              <p:spPr>
                <a:xfrm>
                  <a:off x="1731015" y="8391334"/>
                  <a:ext cx="73152" cy="73152"/>
                </a:xfrm>
                <a:prstGeom prst="ellipse">
                  <a:avLst/>
                </a:prstGeom>
                <a:grpFill/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59" name="Rectangle 58"/>
            <p:cNvSpPr/>
            <p:nvPr/>
          </p:nvSpPr>
          <p:spPr>
            <a:xfrm>
              <a:off x="674110" y="2345647"/>
              <a:ext cx="938111" cy="288650"/>
            </a:xfrm>
            <a:prstGeom prst="rect">
              <a:avLst/>
            </a:prstGeom>
            <a:solidFill>
              <a:srgbClr val="0000F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1612220" y="2305305"/>
              <a:ext cx="256884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Table (seats </a:t>
              </a:r>
              <a:r>
                <a:rPr lang="en-US" dirty="0" smtClean="0"/>
                <a:t>3 per side)</a:t>
              </a:r>
              <a:endParaRPr lang="en-US" dirty="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969505" y="290337"/>
              <a:ext cx="173001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Front</a:t>
              </a:r>
            </a:p>
          </p:txBody>
        </p:sp>
      </p:grpSp>
      <p:sp>
        <p:nvSpPr>
          <p:cNvPr id="65" name="TextBox 64"/>
          <p:cNvSpPr txBox="1"/>
          <p:nvPr/>
        </p:nvSpPr>
        <p:spPr>
          <a:xfrm>
            <a:off x="4717352" y="970538"/>
            <a:ext cx="418270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To use:</a:t>
            </a:r>
          </a:p>
          <a:p>
            <a:pPr marL="454025" indent="-171450">
              <a:buFont typeface="Arial"/>
              <a:buChar char="•"/>
            </a:pPr>
            <a:r>
              <a:rPr lang="en-US" sz="2400" dirty="0"/>
              <a:t>Scale the diagram to fit your </a:t>
            </a:r>
            <a:r>
              <a:rPr lang="en-US" sz="2400" dirty="0" smtClean="0"/>
              <a:t>slides</a:t>
            </a:r>
            <a:endParaRPr lang="en-US" sz="2400" dirty="0"/>
          </a:p>
          <a:p>
            <a:pPr marL="911225" lvl="1" indent="-171450">
              <a:buFont typeface="Arial"/>
              <a:buChar char="•"/>
            </a:pPr>
            <a:r>
              <a:rPr lang="en-US" sz="2000" dirty="0"/>
              <a:t>This will scale the </a:t>
            </a:r>
            <a:r>
              <a:rPr lang="en-US" sz="2000" dirty="0" smtClean="0"/>
              <a:t>table </a:t>
            </a:r>
            <a:r>
              <a:rPr lang="en-US" sz="2000" dirty="0"/>
              <a:t>with the room boundary</a:t>
            </a:r>
          </a:p>
          <a:p>
            <a:pPr marL="454025" indent="-171450">
              <a:buFont typeface="Arial"/>
              <a:buChar char="•"/>
            </a:pPr>
            <a:r>
              <a:rPr lang="en-US" sz="2400" dirty="0"/>
              <a:t>Ungroup the diagram </a:t>
            </a:r>
            <a:r>
              <a:rPr lang="en-US" sz="2400" i="1" dirty="0"/>
              <a:t>once</a:t>
            </a:r>
          </a:p>
          <a:p>
            <a:pPr marL="454025" indent="-171450">
              <a:buFont typeface="Arial"/>
              <a:buChar char="•"/>
            </a:pPr>
            <a:r>
              <a:rPr lang="en-US" sz="2400" dirty="0"/>
              <a:t>Copy and paste tables into the locations you desire</a:t>
            </a:r>
          </a:p>
          <a:p>
            <a:pPr marL="454025" indent="-171450">
              <a:buFont typeface="Arial"/>
              <a:buChar char="•"/>
            </a:pPr>
            <a:endParaRPr lang="en-US" sz="2400" dirty="0"/>
          </a:p>
          <a:p>
            <a:r>
              <a:rPr lang="en-US" sz="2400" dirty="0"/>
              <a:t>Room contains 16 tables</a:t>
            </a:r>
          </a:p>
        </p:txBody>
      </p:sp>
    </p:spTree>
    <p:extLst>
      <p:ext uri="{BB962C8B-B14F-4D97-AF65-F5344CB8AC3E}">
        <p14:creationId xmlns:p14="http://schemas.microsoft.com/office/powerpoint/2010/main" val="2242974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6" name="Group 145"/>
          <p:cNvGrpSpPr>
            <a:grpSpLocks noChangeAspect="1"/>
          </p:cNvGrpSpPr>
          <p:nvPr/>
        </p:nvGrpSpPr>
        <p:grpSpPr>
          <a:xfrm>
            <a:off x="396360" y="1488476"/>
            <a:ext cx="2580335" cy="3886200"/>
            <a:chOff x="489100" y="1596377"/>
            <a:chExt cx="1889845" cy="2846264"/>
          </a:xfrm>
        </p:grpSpPr>
        <p:sp>
          <p:nvSpPr>
            <p:cNvPr id="48" name="Rectangle 47"/>
            <p:cNvSpPr/>
            <p:nvPr/>
          </p:nvSpPr>
          <p:spPr>
            <a:xfrm>
              <a:off x="489100" y="1596377"/>
              <a:ext cx="1889845" cy="284626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L-Shape 48"/>
            <p:cNvSpPr/>
            <p:nvPr/>
          </p:nvSpPr>
          <p:spPr>
            <a:xfrm>
              <a:off x="489100" y="1788909"/>
              <a:ext cx="256709" cy="317677"/>
            </a:xfrm>
            <a:prstGeom prst="corner">
              <a:avLst>
                <a:gd name="adj1" fmla="val 48501"/>
                <a:gd name="adj2" fmla="val 49132"/>
              </a:avLst>
            </a:prstGeom>
            <a:solidFill>
              <a:schemeClr val="bg1">
                <a:lumMod val="50000"/>
              </a:scheme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Rectangle 73"/>
            <p:cNvSpPr/>
            <p:nvPr/>
          </p:nvSpPr>
          <p:spPr>
            <a:xfrm>
              <a:off x="569707" y="2472711"/>
              <a:ext cx="417152" cy="125146"/>
            </a:xfrm>
            <a:prstGeom prst="rect">
              <a:avLst/>
            </a:prstGeom>
            <a:solidFill>
              <a:srgbClr val="0000FF"/>
            </a:solidFill>
            <a:ln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569707" y="2344356"/>
              <a:ext cx="417152" cy="128355"/>
            </a:xfrm>
            <a:prstGeom prst="rect">
              <a:avLst/>
            </a:prstGeom>
            <a:solidFill>
              <a:srgbClr val="0000F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Rectangle 71"/>
            <p:cNvSpPr/>
            <p:nvPr/>
          </p:nvSpPr>
          <p:spPr>
            <a:xfrm>
              <a:off x="569707" y="2989338"/>
              <a:ext cx="417152" cy="125146"/>
            </a:xfrm>
            <a:prstGeom prst="rect">
              <a:avLst/>
            </a:prstGeom>
            <a:solidFill>
              <a:srgbClr val="0000F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Rectangle 72"/>
            <p:cNvSpPr/>
            <p:nvPr/>
          </p:nvSpPr>
          <p:spPr>
            <a:xfrm>
              <a:off x="569707" y="2860983"/>
              <a:ext cx="417152" cy="128355"/>
            </a:xfrm>
            <a:prstGeom prst="rect">
              <a:avLst/>
            </a:prstGeom>
            <a:solidFill>
              <a:srgbClr val="0000F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1814233" y="2569110"/>
              <a:ext cx="417152" cy="125146"/>
            </a:xfrm>
            <a:prstGeom prst="rect">
              <a:avLst/>
            </a:prstGeom>
            <a:solidFill>
              <a:srgbClr val="0000F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Rectangle 70"/>
            <p:cNvSpPr/>
            <p:nvPr/>
          </p:nvSpPr>
          <p:spPr>
            <a:xfrm>
              <a:off x="1814233" y="2440755"/>
              <a:ext cx="417152" cy="128355"/>
            </a:xfrm>
            <a:prstGeom prst="rect">
              <a:avLst/>
            </a:prstGeom>
            <a:solidFill>
              <a:srgbClr val="0000F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1812474" y="3381279"/>
              <a:ext cx="417152" cy="125146"/>
            </a:xfrm>
            <a:prstGeom prst="rect">
              <a:avLst/>
            </a:prstGeom>
            <a:solidFill>
              <a:srgbClr val="0000F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1812474" y="3252924"/>
              <a:ext cx="417152" cy="128355"/>
            </a:xfrm>
            <a:prstGeom prst="rect">
              <a:avLst/>
            </a:prstGeom>
            <a:solidFill>
              <a:srgbClr val="0000F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569707" y="3498023"/>
              <a:ext cx="417152" cy="125146"/>
            </a:xfrm>
            <a:prstGeom prst="rect">
              <a:avLst/>
            </a:prstGeom>
            <a:solidFill>
              <a:srgbClr val="0000F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569707" y="3369668"/>
              <a:ext cx="417152" cy="128355"/>
            </a:xfrm>
            <a:prstGeom prst="rect">
              <a:avLst/>
            </a:prstGeom>
            <a:solidFill>
              <a:srgbClr val="0000F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ectangle 63"/>
            <p:cNvSpPr/>
            <p:nvPr/>
          </p:nvSpPr>
          <p:spPr>
            <a:xfrm rot="5400000">
              <a:off x="688169" y="4059093"/>
              <a:ext cx="417152" cy="125146"/>
            </a:xfrm>
            <a:prstGeom prst="rect">
              <a:avLst/>
            </a:prstGeom>
            <a:solidFill>
              <a:srgbClr val="0000F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4"/>
            <p:cNvSpPr/>
            <p:nvPr/>
          </p:nvSpPr>
          <p:spPr>
            <a:xfrm rot="5400000">
              <a:off x="814919" y="4057489"/>
              <a:ext cx="417152" cy="128355"/>
            </a:xfrm>
            <a:prstGeom prst="rect">
              <a:avLst/>
            </a:prstGeom>
            <a:solidFill>
              <a:srgbClr val="0000F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 61"/>
            <p:cNvSpPr/>
            <p:nvPr/>
          </p:nvSpPr>
          <p:spPr>
            <a:xfrm rot="5400000">
              <a:off x="1457581" y="4059093"/>
              <a:ext cx="417152" cy="125146"/>
            </a:xfrm>
            <a:prstGeom prst="rect">
              <a:avLst/>
            </a:prstGeom>
            <a:solidFill>
              <a:srgbClr val="0000F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ectangle 62"/>
            <p:cNvSpPr/>
            <p:nvPr/>
          </p:nvSpPr>
          <p:spPr>
            <a:xfrm rot="5400000">
              <a:off x="1584331" y="4057489"/>
              <a:ext cx="417152" cy="128355"/>
            </a:xfrm>
            <a:prstGeom prst="rect">
              <a:avLst/>
            </a:prstGeom>
            <a:solidFill>
              <a:srgbClr val="0000F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59"/>
            <p:cNvSpPr/>
            <p:nvPr/>
          </p:nvSpPr>
          <p:spPr>
            <a:xfrm rot="5400000">
              <a:off x="1531382" y="1840693"/>
              <a:ext cx="417152" cy="125146"/>
            </a:xfrm>
            <a:prstGeom prst="rect">
              <a:avLst/>
            </a:prstGeom>
            <a:solidFill>
              <a:srgbClr val="0000F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 60"/>
            <p:cNvSpPr/>
            <p:nvPr/>
          </p:nvSpPr>
          <p:spPr>
            <a:xfrm rot="5400000">
              <a:off x="1658132" y="1839089"/>
              <a:ext cx="417152" cy="128355"/>
            </a:xfrm>
            <a:prstGeom prst="rect">
              <a:avLst/>
            </a:prstGeom>
            <a:solidFill>
              <a:srgbClr val="0000F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7" name="Group 146"/>
          <p:cNvGrpSpPr>
            <a:grpSpLocks noChangeAspect="1"/>
          </p:cNvGrpSpPr>
          <p:nvPr/>
        </p:nvGrpSpPr>
        <p:grpSpPr>
          <a:xfrm>
            <a:off x="3201099" y="1488476"/>
            <a:ext cx="2580335" cy="3886200"/>
            <a:chOff x="2782351" y="1596377"/>
            <a:chExt cx="1889845" cy="2846264"/>
          </a:xfrm>
        </p:grpSpPr>
        <p:sp>
          <p:nvSpPr>
            <p:cNvPr id="83" name="Rectangle 82"/>
            <p:cNvSpPr/>
            <p:nvPr/>
          </p:nvSpPr>
          <p:spPr>
            <a:xfrm>
              <a:off x="2782351" y="1596377"/>
              <a:ext cx="1889845" cy="284626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L-Shape 83"/>
            <p:cNvSpPr/>
            <p:nvPr/>
          </p:nvSpPr>
          <p:spPr>
            <a:xfrm>
              <a:off x="2782351" y="1788909"/>
              <a:ext cx="256709" cy="317677"/>
            </a:xfrm>
            <a:prstGeom prst="corner">
              <a:avLst>
                <a:gd name="adj1" fmla="val 48501"/>
                <a:gd name="adj2" fmla="val 49132"/>
              </a:avLst>
            </a:prstGeom>
            <a:solidFill>
              <a:schemeClr val="bg1">
                <a:lumMod val="50000"/>
              </a:scheme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Rectangle 84"/>
            <p:cNvSpPr/>
            <p:nvPr/>
          </p:nvSpPr>
          <p:spPr>
            <a:xfrm>
              <a:off x="2862958" y="2472710"/>
              <a:ext cx="417152" cy="125146"/>
            </a:xfrm>
            <a:prstGeom prst="rect">
              <a:avLst/>
            </a:prstGeom>
            <a:solidFill>
              <a:srgbClr val="0000FF"/>
            </a:solidFill>
            <a:ln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Rectangle 85"/>
            <p:cNvSpPr/>
            <p:nvPr/>
          </p:nvSpPr>
          <p:spPr>
            <a:xfrm>
              <a:off x="4107484" y="2556409"/>
              <a:ext cx="417152" cy="125146"/>
            </a:xfrm>
            <a:prstGeom prst="rect">
              <a:avLst/>
            </a:prstGeom>
            <a:solidFill>
              <a:srgbClr val="0000F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Rectangle 86"/>
            <p:cNvSpPr/>
            <p:nvPr/>
          </p:nvSpPr>
          <p:spPr>
            <a:xfrm>
              <a:off x="2862958" y="3498022"/>
              <a:ext cx="417152" cy="125146"/>
            </a:xfrm>
            <a:prstGeom prst="rect">
              <a:avLst/>
            </a:prstGeom>
            <a:solidFill>
              <a:srgbClr val="0000F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Rectangle 87"/>
            <p:cNvSpPr/>
            <p:nvPr/>
          </p:nvSpPr>
          <p:spPr>
            <a:xfrm rot="5400000">
              <a:off x="3877582" y="4057489"/>
              <a:ext cx="417152" cy="128355"/>
            </a:xfrm>
            <a:prstGeom prst="rect">
              <a:avLst/>
            </a:prstGeom>
            <a:solidFill>
              <a:srgbClr val="0000F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Rectangle 88"/>
            <p:cNvSpPr/>
            <p:nvPr/>
          </p:nvSpPr>
          <p:spPr>
            <a:xfrm rot="5400000">
              <a:off x="3925983" y="1839089"/>
              <a:ext cx="417152" cy="128355"/>
            </a:xfrm>
            <a:prstGeom prst="rect">
              <a:avLst/>
            </a:prstGeom>
            <a:solidFill>
              <a:srgbClr val="0000F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Rectangle 77"/>
            <p:cNvSpPr/>
            <p:nvPr/>
          </p:nvSpPr>
          <p:spPr>
            <a:xfrm>
              <a:off x="2862958" y="2926765"/>
              <a:ext cx="417152" cy="125146"/>
            </a:xfrm>
            <a:prstGeom prst="rect">
              <a:avLst/>
            </a:prstGeom>
            <a:solidFill>
              <a:srgbClr val="0000F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Rectangle 78"/>
            <p:cNvSpPr/>
            <p:nvPr/>
          </p:nvSpPr>
          <p:spPr>
            <a:xfrm rot="5400000">
              <a:off x="3043992" y="4059094"/>
              <a:ext cx="417152" cy="125146"/>
            </a:xfrm>
            <a:prstGeom prst="rect">
              <a:avLst/>
            </a:prstGeom>
            <a:solidFill>
              <a:srgbClr val="0000F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Rectangle 79"/>
            <p:cNvSpPr/>
            <p:nvPr/>
          </p:nvSpPr>
          <p:spPr>
            <a:xfrm rot="5400000">
              <a:off x="3475792" y="4059093"/>
              <a:ext cx="417152" cy="125146"/>
            </a:xfrm>
            <a:prstGeom prst="rect">
              <a:avLst/>
            </a:prstGeom>
            <a:solidFill>
              <a:srgbClr val="0000F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Rectangle 80"/>
            <p:cNvSpPr/>
            <p:nvPr/>
          </p:nvSpPr>
          <p:spPr>
            <a:xfrm>
              <a:off x="4107484" y="3319395"/>
              <a:ext cx="417152" cy="128355"/>
            </a:xfrm>
            <a:prstGeom prst="rect">
              <a:avLst/>
            </a:prstGeom>
            <a:solidFill>
              <a:srgbClr val="0000F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Rectangle 81"/>
            <p:cNvSpPr/>
            <p:nvPr/>
          </p:nvSpPr>
          <p:spPr>
            <a:xfrm>
              <a:off x="3039060" y="1979936"/>
              <a:ext cx="417152" cy="125146"/>
            </a:xfrm>
            <a:prstGeom prst="rect">
              <a:avLst/>
            </a:prstGeom>
            <a:solidFill>
              <a:srgbClr val="0000FF"/>
            </a:solidFill>
            <a:ln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8" name="Group 147"/>
          <p:cNvGrpSpPr>
            <a:grpSpLocks noChangeAspect="1"/>
          </p:cNvGrpSpPr>
          <p:nvPr/>
        </p:nvGrpSpPr>
        <p:grpSpPr>
          <a:xfrm>
            <a:off x="6005838" y="1488476"/>
            <a:ext cx="2741802" cy="3886200"/>
            <a:chOff x="4967219" y="1614457"/>
            <a:chExt cx="1889845" cy="2846264"/>
          </a:xfrm>
        </p:grpSpPr>
        <p:sp>
          <p:nvSpPr>
            <p:cNvPr id="91" name="Rectangle 90"/>
            <p:cNvSpPr/>
            <p:nvPr/>
          </p:nvSpPr>
          <p:spPr>
            <a:xfrm>
              <a:off x="4967219" y="1614457"/>
              <a:ext cx="1889845" cy="284626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L-Shape 91"/>
            <p:cNvSpPr/>
            <p:nvPr/>
          </p:nvSpPr>
          <p:spPr>
            <a:xfrm>
              <a:off x="4967219" y="1806989"/>
              <a:ext cx="256709" cy="317677"/>
            </a:xfrm>
            <a:prstGeom prst="corner">
              <a:avLst>
                <a:gd name="adj1" fmla="val 48501"/>
                <a:gd name="adj2" fmla="val 49132"/>
              </a:avLst>
            </a:prstGeom>
            <a:solidFill>
              <a:schemeClr val="bg1">
                <a:lumMod val="50000"/>
              </a:scheme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Rectangle 92"/>
            <p:cNvSpPr/>
            <p:nvPr/>
          </p:nvSpPr>
          <p:spPr>
            <a:xfrm>
              <a:off x="5047826" y="2362436"/>
              <a:ext cx="417152" cy="128355"/>
            </a:xfrm>
            <a:prstGeom prst="rect">
              <a:avLst/>
            </a:prstGeom>
            <a:solidFill>
              <a:srgbClr val="0000F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Rectangle 93"/>
            <p:cNvSpPr/>
            <p:nvPr/>
          </p:nvSpPr>
          <p:spPr>
            <a:xfrm>
              <a:off x="5465508" y="2796488"/>
              <a:ext cx="417152" cy="125146"/>
            </a:xfrm>
            <a:prstGeom prst="rect">
              <a:avLst/>
            </a:prstGeom>
            <a:solidFill>
              <a:srgbClr val="0000F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Rectangle 94"/>
            <p:cNvSpPr/>
            <p:nvPr/>
          </p:nvSpPr>
          <p:spPr>
            <a:xfrm>
              <a:off x="5047826" y="2795527"/>
              <a:ext cx="417152" cy="128355"/>
            </a:xfrm>
            <a:prstGeom prst="rect">
              <a:avLst/>
            </a:prstGeom>
            <a:solidFill>
              <a:srgbClr val="0000F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Rectangle 95"/>
            <p:cNvSpPr/>
            <p:nvPr/>
          </p:nvSpPr>
          <p:spPr>
            <a:xfrm>
              <a:off x="5465508" y="3272608"/>
              <a:ext cx="417152" cy="125146"/>
            </a:xfrm>
            <a:prstGeom prst="rect">
              <a:avLst/>
            </a:prstGeom>
            <a:solidFill>
              <a:srgbClr val="0000F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Rectangle 96"/>
            <p:cNvSpPr/>
            <p:nvPr/>
          </p:nvSpPr>
          <p:spPr>
            <a:xfrm>
              <a:off x="5047826" y="3271004"/>
              <a:ext cx="417152" cy="128355"/>
            </a:xfrm>
            <a:prstGeom prst="rect">
              <a:avLst/>
            </a:prstGeom>
            <a:solidFill>
              <a:srgbClr val="0000F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Rectangle 97"/>
            <p:cNvSpPr/>
            <p:nvPr/>
          </p:nvSpPr>
          <p:spPr>
            <a:xfrm>
              <a:off x="5465508" y="3827787"/>
              <a:ext cx="417152" cy="125146"/>
            </a:xfrm>
            <a:prstGeom prst="rect">
              <a:avLst/>
            </a:prstGeom>
            <a:solidFill>
              <a:srgbClr val="0000F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Rectangle 98"/>
            <p:cNvSpPr/>
            <p:nvPr/>
          </p:nvSpPr>
          <p:spPr>
            <a:xfrm>
              <a:off x="5047826" y="3826183"/>
              <a:ext cx="417152" cy="128355"/>
            </a:xfrm>
            <a:prstGeom prst="rect">
              <a:avLst/>
            </a:prstGeom>
            <a:solidFill>
              <a:srgbClr val="0000F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5882660" y="3827787"/>
              <a:ext cx="417152" cy="125146"/>
            </a:xfrm>
            <a:prstGeom prst="rect">
              <a:avLst/>
            </a:prstGeom>
            <a:solidFill>
              <a:srgbClr val="0000F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6299812" y="2371756"/>
              <a:ext cx="417152" cy="125146"/>
            </a:xfrm>
            <a:prstGeom prst="rect">
              <a:avLst/>
            </a:prstGeom>
            <a:solidFill>
              <a:srgbClr val="0000F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Rectangle 101"/>
            <p:cNvSpPr/>
            <p:nvPr/>
          </p:nvSpPr>
          <p:spPr>
            <a:xfrm>
              <a:off x="5882130" y="2370795"/>
              <a:ext cx="417152" cy="128355"/>
            </a:xfrm>
            <a:prstGeom prst="rect">
              <a:avLst/>
            </a:prstGeom>
            <a:solidFill>
              <a:srgbClr val="0000F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Rectangle 102"/>
            <p:cNvSpPr/>
            <p:nvPr/>
          </p:nvSpPr>
          <p:spPr>
            <a:xfrm>
              <a:off x="6299812" y="2025669"/>
              <a:ext cx="417152" cy="125146"/>
            </a:xfrm>
            <a:prstGeom prst="rect">
              <a:avLst/>
            </a:prstGeom>
            <a:solidFill>
              <a:srgbClr val="0000F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5882130" y="2024708"/>
              <a:ext cx="417152" cy="128355"/>
            </a:xfrm>
            <a:prstGeom prst="rect">
              <a:avLst/>
            </a:prstGeom>
            <a:solidFill>
              <a:srgbClr val="0000F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Rectangle 104"/>
            <p:cNvSpPr/>
            <p:nvPr/>
          </p:nvSpPr>
          <p:spPr>
            <a:xfrm>
              <a:off x="6299812" y="2855985"/>
              <a:ext cx="417152" cy="128355"/>
            </a:xfrm>
            <a:prstGeom prst="rect">
              <a:avLst/>
            </a:prstGeom>
            <a:solidFill>
              <a:srgbClr val="0000F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Rectangle 105"/>
            <p:cNvSpPr/>
            <p:nvPr/>
          </p:nvSpPr>
          <p:spPr>
            <a:xfrm>
              <a:off x="6299812" y="3335181"/>
              <a:ext cx="417152" cy="128355"/>
            </a:xfrm>
            <a:prstGeom prst="rect">
              <a:avLst/>
            </a:prstGeom>
            <a:solidFill>
              <a:srgbClr val="0000F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1" name="TextBox 150"/>
          <p:cNvSpPr txBox="1"/>
          <p:nvPr/>
        </p:nvSpPr>
        <p:spPr>
          <a:xfrm>
            <a:off x="396360" y="5374676"/>
            <a:ext cx="258033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Double-table</a:t>
            </a:r>
          </a:p>
          <a:p>
            <a:pPr algn="ctr"/>
            <a:r>
              <a:rPr lang="en-US" sz="2400" dirty="0" smtClean="0"/>
              <a:t>small groups</a:t>
            </a:r>
            <a:endParaRPr lang="en-US" sz="2400" dirty="0"/>
          </a:p>
        </p:txBody>
      </p:sp>
      <p:sp>
        <p:nvSpPr>
          <p:cNvPr id="152" name="TextBox 151"/>
          <p:cNvSpPr txBox="1"/>
          <p:nvPr/>
        </p:nvSpPr>
        <p:spPr>
          <a:xfrm>
            <a:off x="3212602" y="5375492"/>
            <a:ext cx="258033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Single-table </a:t>
            </a:r>
          </a:p>
          <a:p>
            <a:pPr algn="ctr"/>
            <a:r>
              <a:rPr lang="en-US" sz="2400" dirty="0" smtClean="0"/>
              <a:t>small groups</a:t>
            </a:r>
            <a:endParaRPr lang="en-US" sz="2400" dirty="0"/>
          </a:p>
        </p:txBody>
      </p:sp>
      <p:sp>
        <p:nvSpPr>
          <p:cNvPr id="153" name="TextBox 152"/>
          <p:cNvSpPr txBox="1"/>
          <p:nvPr/>
        </p:nvSpPr>
        <p:spPr>
          <a:xfrm>
            <a:off x="6005838" y="5502157"/>
            <a:ext cx="27418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Rows</a:t>
            </a:r>
            <a:endParaRPr lang="en-US" sz="2400" dirty="0"/>
          </a:p>
        </p:txBody>
      </p:sp>
      <p:sp>
        <p:nvSpPr>
          <p:cNvPr id="158" name="Title 157"/>
          <p:cNvSpPr>
            <a:spLocks noGrp="1"/>
          </p:cNvSpPr>
          <p:nvPr>
            <p:ph type="title"/>
          </p:nvPr>
        </p:nvSpPr>
        <p:spPr>
          <a:xfrm>
            <a:off x="457200" y="147637"/>
            <a:ext cx="8229600" cy="1143000"/>
          </a:xfrm>
        </p:spPr>
        <p:txBody>
          <a:bodyPr/>
          <a:lstStyle/>
          <a:p>
            <a:r>
              <a:rPr lang="en-US" dirty="0" smtClean="0"/>
              <a:t>Layouts used in 224 GFL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130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0" name="Group 149"/>
          <p:cNvGrpSpPr>
            <a:grpSpLocks noChangeAspect="1"/>
          </p:cNvGrpSpPr>
          <p:nvPr/>
        </p:nvGrpSpPr>
        <p:grpSpPr>
          <a:xfrm>
            <a:off x="5213486" y="1488476"/>
            <a:ext cx="2580335" cy="3886200"/>
            <a:chOff x="10736511" y="1614457"/>
            <a:chExt cx="1889845" cy="2846264"/>
          </a:xfrm>
        </p:grpSpPr>
        <p:sp>
          <p:nvSpPr>
            <p:cNvPr id="108" name="Rectangle 107"/>
            <p:cNvSpPr/>
            <p:nvPr/>
          </p:nvSpPr>
          <p:spPr>
            <a:xfrm>
              <a:off x="10736511" y="1614457"/>
              <a:ext cx="1889845" cy="284626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L-Shape 108"/>
            <p:cNvSpPr/>
            <p:nvPr/>
          </p:nvSpPr>
          <p:spPr>
            <a:xfrm>
              <a:off x="10736511" y="1806989"/>
              <a:ext cx="256709" cy="317677"/>
            </a:xfrm>
            <a:prstGeom prst="corner">
              <a:avLst>
                <a:gd name="adj1" fmla="val 48501"/>
                <a:gd name="adj2" fmla="val 49132"/>
              </a:avLst>
            </a:prstGeom>
            <a:solidFill>
              <a:schemeClr val="bg1">
                <a:lumMod val="50000"/>
              </a:scheme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Rectangle 109"/>
            <p:cNvSpPr/>
            <p:nvPr/>
          </p:nvSpPr>
          <p:spPr>
            <a:xfrm>
              <a:off x="10817118" y="2362436"/>
              <a:ext cx="417152" cy="128355"/>
            </a:xfrm>
            <a:prstGeom prst="rect">
              <a:avLst/>
            </a:prstGeom>
            <a:solidFill>
              <a:srgbClr val="0000F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11" name="Group 110"/>
            <p:cNvGrpSpPr/>
            <p:nvPr/>
          </p:nvGrpSpPr>
          <p:grpSpPr>
            <a:xfrm>
              <a:off x="10817118" y="2879063"/>
              <a:ext cx="417152" cy="253501"/>
              <a:chOff x="2958481" y="2242116"/>
              <a:chExt cx="1188720" cy="722376"/>
            </a:xfrm>
            <a:solidFill>
              <a:srgbClr val="0000FF"/>
            </a:solidFill>
          </p:grpSpPr>
          <p:sp>
            <p:nvSpPr>
              <p:cNvPr id="131" name="Rectangle 130"/>
              <p:cNvSpPr/>
              <p:nvPr/>
            </p:nvSpPr>
            <p:spPr>
              <a:xfrm>
                <a:off x="2958481" y="2607876"/>
                <a:ext cx="1188720" cy="356616"/>
              </a:xfrm>
              <a:prstGeom prst="rect">
                <a:avLst/>
              </a:prstGeom>
              <a:grpFill/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2" name="Rectangle 131"/>
              <p:cNvSpPr/>
              <p:nvPr/>
            </p:nvSpPr>
            <p:spPr>
              <a:xfrm>
                <a:off x="2958481" y="2242116"/>
                <a:ext cx="1188720" cy="365760"/>
              </a:xfrm>
              <a:prstGeom prst="rect">
                <a:avLst/>
              </a:prstGeom>
              <a:grpFill/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2" name="Group 111"/>
            <p:cNvGrpSpPr/>
            <p:nvPr/>
          </p:nvGrpSpPr>
          <p:grpSpPr>
            <a:xfrm>
              <a:off x="12061644" y="2458835"/>
              <a:ext cx="417152" cy="253501"/>
              <a:chOff x="2958481" y="2242116"/>
              <a:chExt cx="1188720" cy="722376"/>
            </a:xfrm>
            <a:solidFill>
              <a:srgbClr val="0000FF"/>
            </a:solidFill>
          </p:grpSpPr>
          <p:sp>
            <p:nvSpPr>
              <p:cNvPr id="129" name="Rectangle 128"/>
              <p:cNvSpPr/>
              <p:nvPr/>
            </p:nvSpPr>
            <p:spPr>
              <a:xfrm>
                <a:off x="2958481" y="2607876"/>
                <a:ext cx="1188720" cy="356616"/>
              </a:xfrm>
              <a:prstGeom prst="rect">
                <a:avLst/>
              </a:prstGeom>
              <a:grpFill/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0" name="Rectangle 129"/>
              <p:cNvSpPr/>
              <p:nvPr/>
            </p:nvSpPr>
            <p:spPr>
              <a:xfrm>
                <a:off x="2958481" y="2242116"/>
                <a:ext cx="1188720" cy="365760"/>
              </a:xfrm>
              <a:prstGeom prst="rect">
                <a:avLst/>
              </a:prstGeom>
              <a:grpFill/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3" name="Group 112"/>
            <p:cNvGrpSpPr/>
            <p:nvPr/>
          </p:nvGrpSpPr>
          <p:grpSpPr>
            <a:xfrm>
              <a:off x="12059885" y="3271004"/>
              <a:ext cx="417152" cy="253501"/>
              <a:chOff x="2958481" y="2242116"/>
              <a:chExt cx="1188720" cy="722376"/>
            </a:xfrm>
            <a:solidFill>
              <a:srgbClr val="0000FF"/>
            </a:solidFill>
          </p:grpSpPr>
          <p:sp>
            <p:nvSpPr>
              <p:cNvPr id="127" name="Rectangle 126"/>
              <p:cNvSpPr/>
              <p:nvPr/>
            </p:nvSpPr>
            <p:spPr>
              <a:xfrm>
                <a:off x="2958481" y="2607876"/>
                <a:ext cx="1188720" cy="356616"/>
              </a:xfrm>
              <a:prstGeom prst="rect">
                <a:avLst/>
              </a:prstGeom>
              <a:grpFill/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8" name="Rectangle 127"/>
              <p:cNvSpPr/>
              <p:nvPr/>
            </p:nvSpPr>
            <p:spPr>
              <a:xfrm>
                <a:off x="2958481" y="2242116"/>
                <a:ext cx="1188720" cy="365760"/>
              </a:xfrm>
              <a:prstGeom prst="rect">
                <a:avLst/>
              </a:prstGeom>
              <a:grpFill/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4" name="Group 113"/>
            <p:cNvGrpSpPr/>
            <p:nvPr/>
          </p:nvGrpSpPr>
          <p:grpSpPr>
            <a:xfrm>
              <a:off x="10817118" y="3387748"/>
              <a:ext cx="417152" cy="253501"/>
              <a:chOff x="2958481" y="2242116"/>
              <a:chExt cx="1188720" cy="722376"/>
            </a:xfrm>
            <a:solidFill>
              <a:srgbClr val="0000FF"/>
            </a:solidFill>
          </p:grpSpPr>
          <p:sp>
            <p:nvSpPr>
              <p:cNvPr id="125" name="Rectangle 124"/>
              <p:cNvSpPr/>
              <p:nvPr/>
            </p:nvSpPr>
            <p:spPr>
              <a:xfrm>
                <a:off x="2958481" y="2607876"/>
                <a:ext cx="1188720" cy="356616"/>
              </a:xfrm>
              <a:prstGeom prst="rect">
                <a:avLst/>
              </a:prstGeom>
              <a:grpFill/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Rectangle 125"/>
              <p:cNvSpPr/>
              <p:nvPr/>
            </p:nvSpPr>
            <p:spPr>
              <a:xfrm>
                <a:off x="2958481" y="2242116"/>
                <a:ext cx="1188720" cy="365760"/>
              </a:xfrm>
              <a:prstGeom prst="rect">
                <a:avLst/>
              </a:prstGeom>
              <a:grpFill/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5" name="Group 114"/>
            <p:cNvGrpSpPr/>
            <p:nvPr/>
          </p:nvGrpSpPr>
          <p:grpSpPr>
            <a:xfrm rot="5400000">
              <a:off x="10999757" y="4012996"/>
              <a:ext cx="417152" cy="253501"/>
              <a:chOff x="2958481" y="2242116"/>
              <a:chExt cx="1188720" cy="722376"/>
            </a:xfrm>
            <a:solidFill>
              <a:srgbClr val="0000FF"/>
            </a:solidFill>
          </p:grpSpPr>
          <p:sp>
            <p:nvSpPr>
              <p:cNvPr id="123" name="Rectangle 122"/>
              <p:cNvSpPr/>
              <p:nvPr/>
            </p:nvSpPr>
            <p:spPr>
              <a:xfrm>
                <a:off x="2958481" y="2607876"/>
                <a:ext cx="1188720" cy="356616"/>
              </a:xfrm>
              <a:prstGeom prst="rect">
                <a:avLst/>
              </a:prstGeom>
              <a:grpFill/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Rectangle 123"/>
              <p:cNvSpPr/>
              <p:nvPr/>
            </p:nvSpPr>
            <p:spPr>
              <a:xfrm>
                <a:off x="2958481" y="2242116"/>
                <a:ext cx="1188720" cy="365760"/>
              </a:xfrm>
              <a:prstGeom prst="rect">
                <a:avLst/>
              </a:prstGeom>
              <a:grpFill/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6" name="Group 115"/>
            <p:cNvGrpSpPr/>
            <p:nvPr/>
          </p:nvGrpSpPr>
          <p:grpSpPr>
            <a:xfrm rot="5400000">
              <a:off x="11769169" y="4012996"/>
              <a:ext cx="417152" cy="253501"/>
              <a:chOff x="2958481" y="2242116"/>
              <a:chExt cx="1188720" cy="722376"/>
            </a:xfrm>
            <a:solidFill>
              <a:srgbClr val="0000FF"/>
            </a:solidFill>
          </p:grpSpPr>
          <p:sp>
            <p:nvSpPr>
              <p:cNvPr id="121" name="Rectangle 120"/>
              <p:cNvSpPr/>
              <p:nvPr/>
            </p:nvSpPr>
            <p:spPr>
              <a:xfrm>
                <a:off x="2958481" y="2607876"/>
                <a:ext cx="1188720" cy="356616"/>
              </a:xfrm>
              <a:prstGeom prst="rect">
                <a:avLst/>
              </a:prstGeom>
              <a:grpFill/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Rectangle 121"/>
              <p:cNvSpPr/>
              <p:nvPr/>
            </p:nvSpPr>
            <p:spPr>
              <a:xfrm>
                <a:off x="2958481" y="2242116"/>
                <a:ext cx="1188720" cy="365760"/>
              </a:xfrm>
              <a:prstGeom prst="rect">
                <a:avLst/>
              </a:prstGeom>
              <a:grpFill/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7" name="Group 116"/>
            <p:cNvGrpSpPr/>
            <p:nvPr/>
          </p:nvGrpSpPr>
          <p:grpSpPr>
            <a:xfrm rot="5400000">
              <a:off x="11462428" y="2731477"/>
              <a:ext cx="417152" cy="253503"/>
              <a:chOff x="5628240" y="3326496"/>
              <a:chExt cx="1188722" cy="722380"/>
            </a:xfrm>
            <a:solidFill>
              <a:srgbClr val="0000FF"/>
            </a:solidFill>
          </p:grpSpPr>
          <p:sp>
            <p:nvSpPr>
              <p:cNvPr id="119" name="Rectangle 118"/>
              <p:cNvSpPr/>
              <p:nvPr/>
            </p:nvSpPr>
            <p:spPr>
              <a:xfrm>
                <a:off x="5628243" y="3692261"/>
                <a:ext cx="1188719" cy="356615"/>
              </a:xfrm>
              <a:prstGeom prst="rect">
                <a:avLst/>
              </a:prstGeom>
              <a:grpFill/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Rectangle 119"/>
              <p:cNvSpPr/>
              <p:nvPr/>
            </p:nvSpPr>
            <p:spPr>
              <a:xfrm>
                <a:off x="5628240" y="3326496"/>
                <a:ext cx="1188722" cy="365759"/>
              </a:xfrm>
              <a:prstGeom prst="rect">
                <a:avLst/>
              </a:prstGeom>
              <a:grpFill/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8" name="Rectangle 117"/>
            <p:cNvSpPr/>
            <p:nvPr/>
          </p:nvSpPr>
          <p:spPr>
            <a:xfrm>
              <a:off x="11468171" y="3068386"/>
              <a:ext cx="417152" cy="128355"/>
            </a:xfrm>
            <a:prstGeom prst="rect">
              <a:avLst/>
            </a:prstGeom>
            <a:solidFill>
              <a:srgbClr val="0000F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9" name="Group 148"/>
          <p:cNvGrpSpPr>
            <a:grpSpLocks noChangeAspect="1"/>
          </p:cNvGrpSpPr>
          <p:nvPr/>
        </p:nvGrpSpPr>
        <p:grpSpPr>
          <a:xfrm>
            <a:off x="1350179" y="1488476"/>
            <a:ext cx="2580335" cy="3886200"/>
            <a:chOff x="7851865" y="1614457"/>
            <a:chExt cx="1889845" cy="2846264"/>
          </a:xfrm>
        </p:grpSpPr>
        <p:sp>
          <p:nvSpPr>
            <p:cNvPr id="134" name="Rectangle 133"/>
            <p:cNvSpPr/>
            <p:nvPr/>
          </p:nvSpPr>
          <p:spPr>
            <a:xfrm>
              <a:off x="7851865" y="1614457"/>
              <a:ext cx="1889845" cy="284626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L-Shape 134"/>
            <p:cNvSpPr/>
            <p:nvPr/>
          </p:nvSpPr>
          <p:spPr>
            <a:xfrm>
              <a:off x="7851865" y="1806989"/>
              <a:ext cx="256709" cy="317677"/>
            </a:xfrm>
            <a:prstGeom prst="corner">
              <a:avLst>
                <a:gd name="adj1" fmla="val 48501"/>
                <a:gd name="adj2" fmla="val 49132"/>
              </a:avLst>
            </a:prstGeom>
            <a:solidFill>
              <a:schemeClr val="bg1">
                <a:lumMod val="50000"/>
              </a:scheme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Rectangle 135"/>
            <p:cNvSpPr/>
            <p:nvPr/>
          </p:nvSpPr>
          <p:spPr>
            <a:xfrm>
              <a:off x="9123852" y="1872870"/>
              <a:ext cx="417152" cy="125146"/>
            </a:xfrm>
            <a:prstGeom prst="rect">
              <a:avLst/>
            </a:prstGeom>
            <a:solidFill>
              <a:srgbClr val="0000F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Rectangle 136"/>
            <p:cNvSpPr/>
            <p:nvPr/>
          </p:nvSpPr>
          <p:spPr>
            <a:xfrm rot="5400000">
              <a:off x="7899997" y="2437978"/>
              <a:ext cx="417152" cy="128355"/>
            </a:xfrm>
            <a:prstGeom prst="rect">
              <a:avLst/>
            </a:prstGeom>
            <a:solidFill>
              <a:srgbClr val="0000F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Rectangle 137"/>
            <p:cNvSpPr/>
            <p:nvPr/>
          </p:nvSpPr>
          <p:spPr>
            <a:xfrm>
              <a:off x="8558932" y="4162350"/>
              <a:ext cx="417152" cy="128355"/>
            </a:xfrm>
            <a:prstGeom prst="rect">
              <a:avLst/>
            </a:prstGeom>
            <a:solidFill>
              <a:srgbClr val="0000F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Rectangle 138"/>
            <p:cNvSpPr/>
            <p:nvPr/>
          </p:nvSpPr>
          <p:spPr>
            <a:xfrm>
              <a:off x="8649883" y="1872870"/>
              <a:ext cx="417152" cy="125146"/>
            </a:xfrm>
            <a:prstGeom prst="rect">
              <a:avLst/>
            </a:prstGeom>
            <a:solidFill>
              <a:srgbClr val="0000F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Rectangle 139"/>
            <p:cNvSpPr/>
            <p:nvPr/>
          </p:nvSpPr>
          <p:spPr>
            <a:xfrm rot="5400000">
              <a:off x="7899996" y="3313112"/>
              <a:ext cx="417152" cy="128355"/>
            </a:xfrm>
            <a:prstGeom prst="rect">
              <a:avLst/>
            </a:prstGeom>
            <a:solidFill>
              <a:srgbClr val="0000F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Rectangle 140"/>
            <p:cNvSpPr/>
            <p:nvPr/>
          </p:nvSpPr>
          <p:spPr>
            <a:xfrm rot="5400000">
              <a:off x="7899995" y="3999774"/>
              <a:ext cx="417152" cy="128355"/>
            </a:xfrm>
            <a:prstGeom prst="rect">
              <a:avLst/>
            </a:prstGeom>
            <a:solidFill>
              <a:srgbClr val="0000F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Rectangle 141"/>
            <p:cNvSpPr/>
            <p:nvPr/>
          </p:nvSpPr>
          <p:spPr>
            <a:xfrm rot="5400000">
              <a:off x="8099638" y="4001378"/>
              <a:ext cx="417152" cy="128355"/>
            </a:xfrm>
            <a:prstGeom prst="rect">
              <a:avLst/>
            </a:prstGeom>
            <a:solidFill>
              <a:srgbClr val="0000F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Rectangle 142"/>
            <p:cNvSpPr/>
            <p:nvPr/>
          </p:nvSpPr>
          <p:spPr>
            <a:xfrm>
              <a:off x="9067035" y="4162350"/>
              <a:ext cx="417152" cy="128355"/>
            </a:xfrm>
            <a:prstGeom prst="rect">
              <a:avLst/>
            </a:prstGeom>
            <a:solidFill>
              <a:srgbClr val="0000F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Rectangle 143"/>
            <p:cNvSpPr/>
            <p:nvPr/>
          </p:nvSpPr>
          <p:spPr>
            <a:xfrm rot="5400000">
              <a:off x="9396606" y="3458723"/>
              <a:ext cx="417152" cy="128355"/>
            </a:xfrm>
            <a:prstGeom prst="rect">
              <a:avLst/>
            </a:prstGeom>
            <a:solidFill>
              <a:srgbClr val="0000F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Rectangle 144"/>
            <p:cNvSpPr/>
            <p:nvPr/>
          </p:nvSpPr>
          <p:spPr>
            <a:xfrm rot="5400000">
              <a:off x="9396607" y="2544386"/>
              <a:ext cx="417152" cy="128355"/>
            </a:xfrm>
            <a:prstGeom prst="rect">
              <a:avLst/>
            </a:prstGeom>
            <a:solidFill>
              <a:srgbClr val="0000F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4" name="TextBox 153"/>
          <p:cNvSpPr txBox="1"/>
          <p:nvPr/>
        </p:nvSpPr>
        <p:spPr>
          <a:xfrm>
            <a:off x="1360136" y="5374676"/>
            <a:ext cx="25703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Final project </a:t>
            </a:r>
            <a:r>
              <a:rPr lang="en-US" sz="2400" dirty="0"/>
              <a:t>d</a:t>
            </a:r>
            <a:r>
              <a:rPr lang="en-US" sz="2400" dirty="0" smtClean="0"/>
              <a:t>emonstrations</a:t>
            </a:r>
            <a:endParaRPr lang="en-US" sz="2400" dirty="0"/>
          </a:p>
        </p:txBody>
      </p:sp>
      <p:sp>
        <p:nvSpPr>
          <p:cNvPr id="155" name="TextBox 154"/>
          <p:cNvSpPr txBox="1"/>
          <p:nvPr/>
        </p:nvSpPr>
        <p:spPr>
          <a:xfrm>
            <a:off x="5223443" y="5386065"/>
            <a:ext cx="25703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Final project </a:t>
            </a:r>
            <a:r>
              <a:rPr lang="en-US" sz="2400" dirty="0"/>
              <a:t>p</a:t>
            </a:r>
            <a:r>
              <a:rPr lang="en-US" sz="2400" dirty="0" smtClean="0"/>
              <a:t>resentations</a:t>
            </a:r>
            <a:endParaRPr lang="en-US" sz="2400" dirty="0"/>
          </a:p>
        </p:txBody>
      </p:sp>
      <p:sp>
        <p:nvSpPr>
          <p:cNvPr id="133" name="Title 157"/>
          <p:cNvSpPr txBox="1">
            <a:spLocks/>
          </p:cNvSpPr>
          <p:nvPr/>
        </p:nvSpPr>
        <p:spPr>
          <a:xfrm>
            <a:off x="457200" y="147637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Layouts used in 224 GFL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9147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extBox 41"/>
          <p:cNvSpPr txBox="1"/>
          <p:nvPr/>
        </p:nvSpPr>
        <p:spPr>
          <a:xfrm>
            <a:off x="4810112" y="225279"/>
            <a:ext cx="41827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133 Chrysler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4810112" y="667408"/>
            <a:ext cx="418270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To use:</a:t>
            </a:r>
          </a:p>
          <a:p>
            <a:pPr marL="454025" indent="-171450">
              <a:buFont typeface="Arial"/>
              <a:buChar char="•"/>
            </a:pPr>
            <a:r>
              <a:rPr lang="en-US" sz="2400" dirty="0"/>
              <a:t>Scale the diagram to fit your </a:t>
            </a:r>
            <a:r>
              <a:rPr lang="en-US" sz="2400" dirty="0" smtClean="0"/>
              <a:t>slides</a:t>
            </a:r>
            <a:endParaRPr lang="en-US" sz="2400" dirty="0"/>
          </a:p>
          <a:p>
            <a:pPr marL="911225" lvl="1" indent="-171450">
              <a:buFont typeface="Arial"/>
              <a:buChar char="•"/>
            </a:pPr>
            <a:r>
              <a:rPr lang="en-US" sz="2000" dirty="0"/>
              <a:t>This will scale the tables with the room boundary</a:t>
            </a:r>
          </a:p>
          <a:p>
            <a:pPr marL="454025" indent="-171450">
              <a:buFont typeface="Arial"/>
              <a:buChar char="•"/>
            </a:pPr>
            <a:r>
              <a:rPr lang="en-US" sz="2400" dirty="0"/>
              <a:t>Ungroup the diagram </a:t>
            </a:r>
            <a:r>
              <a:rPr lang="en-US" sz="2400" i="1" dirty="0"/>
              <a:t>once</a:t>
            </a:r>
          </a:p>
          <a:p>
            <a:pPr marL="454025" indent="-171450">
              <a:buFont typeface="Arial"/>
              <a:buChar char="•"/>
            </a:pPr>
            <a:r>
              <a:rPr lang="en-US" sz="2400" dirty="0"/>
              <a:t>Copy and paste tables into the locations you desire</a:t>
            </a:r>
          </a:p>
          <a:p>
            <a:pPr marL="454025" indent="-171450">
              <a:buFont typeface="Arial"/>
              <a:buChar char="•"/>
            </a:pPr>
            <a:endParaRPr lang="en-US" sz="2400" dirty="0"/>
          </a:p>
          <a:p>
            <a:r>
              <a:rPr lang="en-US" sz="2400" dirty="0"/>
              <a:t>Room contains:</a:t>
            </a:r>
          </a:p>
          <a:p>
            <a:pPr marL="454025" indent="-171450">
              <a:buFont typeface="Arial"/>
              <a:buChar char="•"/>
            </a:pPr>
            <a:r>
              <a:rPr lang="en-US" sz="2400" dirty="0"/>
              <a:t>25 large tables</a:t>
            </a:r>
          </a:p>
          <a:p>
            <a:pPr marL="454025" indent="-171450">
              <a:buFont typeface="Arial"/>
              <a:buChar char="•"/>
            </a:pPr>
            <a:r>
              <a:rPr lang="en-US" sz="2400" dirty="0"/>
              <a:t>4 medium tables</a:t>
            </a:r>
          </a:p>
          <a:p>
            <a:pPr marL="454025" indent="-171450">
              <a:buFont typeface="Arial"/>
              <a:buChar char="•"/>
            </a:pPr>
            <a:r>
              <a:rPr lang="en-US" sz="2400" dirty="0"/>
              <a:t>2 small tables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200975" y="191922"/>
            <a:ext cx="4462273" cy="6400800"/>
            <a:chOff x="200975" y="191922"/>
            <a:chExt cx="4462273" cy="6400800"/>
          </a:xfrm>
        </p:grpSpPr>
        <p:sp>
          <p:nvSpPr>
            <p:cNvPr id="7" name="Rectangle 6"/>
            <p:cNvSpPr/>
            <p:nvPr/>
          </p:nvSpPr>
          <p:spPr>
            <a:xfrm>
              <a:off x="530623" y="2919880"/>
              <a:ext cx="786384" cy="237743"/>
            </a:xfrm>
            <a:prstGeom prst="rect">
              <a:avLst/>
            </a:prstGeom>
            <a:solidFill>
              <a:srgbClr val="0000F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594631" y="3300903"/>
              <a:ext cx="722376" cy="237743"/>
            </a:xfrm>
            <a:prstGeom prst="rect">
              <a:avLst/>
            </a:prstGeom>
            <a:solidFill>
              <a:srgbClr val="008000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804943" y="3688179"/>
              <a:ext cx="512064" cy="23774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1317007" y="2854085"/>
              <a:ext cx="297671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Large table (seats </a:t>
              </a:r>
              <a:r>
                <a:rPr lang="en-US" dirty="0" smtClean="0"/>
                <a:t>3 per side)</a:t>
              </a:r>
              <a:endParaRPr lang="en-US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1317007" y="3235108"/>
              <a:ext cx="317161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Medium table (seats </a:t>
              </a:r>
              <a:r>
                <a:rPr lang="en-US" dirty="0" smtClean="0"/>
                <a:t>2 per side)</a:t>
              </a:r>
              <a:endParaRPr lang="en-US" dirty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1317007" y="3622384"/>
              <a:ext cx="297671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Small table (seats </a:t>
              </a:r>
              <a:r>
                <a:rPr lang="en-US" dirty="0" smtClean="0"/>
                <a:t>1 per side)</a:t>
              </a:r>
              <a:endParaRPr lang="en-US" dirty="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1905914" y="225279"/>
              <a:ext cx="173001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Front</a:t>
              </a:r>
            </a:p>
          </p:txBody>
        </p:sp>
        <p:grpSp>
          <p:nvGrpSpPr>
            <p:cNvPr id="2" name="Group 1"/>
            <p:cNvGrpSpPr/>
            <p:nvPr/>
          </p:nvGrpSpPr>
          <p:grpSpPr>
            <a:xfrm>
              <a:off x="200975" y="191922"/>
              <a:ext cx="4462273" cy="6400800"/>
              <a:chOff x="200975" y="191922"/>
              <a:chExt cx="4462273" cy="6400800"/>
            </a:xfrm>
          </p:grpSpPr>
          <p:sp>
            <p:nvSpPr>
              <p:cNvPr id="48" name="Rectangle 47"/>
              <p:cNvSpPr>
                <a:spLocks/>
              </p:cNvSpPr>
              <p:nvPr/>
            </p:nvSpPr>
            <p:spPr>
              <a:xfrm rot="10800000">
                <a:off x="200976" y="191922"/>
                <a:ext cx="4462272" cy="6400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9" name="Group 48"/>
              <p:cNvGrpSpPr>
                <a:grpSpLocks noChangeAspect="1"/>
              </p:cNvGrpSpPr>
              <p:nvPr/>
            </p:nvGrpSpPr>
            <p:grpSpPr>
              <a:xfrm rot="10800000">
                <a:off x="3707281" y="6389682"/>
                <a:ext cx="493776" cy="188976"/>
                <a:chOff x="2866558" y="232608"/>
                <a:chExt cx="584515" cy="223703"/>
              </a:xfrm>
            </p:grpSpPr>
            <p:sp>
              <p:nvSpPr>
                <p:cNvPr id="82" name="Rectangle 81"/>
                <p:cNvSpPr/>
                <p:nvPr/>
              </p:nvSpPr>
              <p:spPr>
                <a:xfrm flipV="1">
                  <a:off x="2866558" y="413014"/>
                  <a:ext cx="584515" cy="43297"/>
                </a:xfrm>
                <a:prstGeom prst="rect">
                  <a:avLst/>
                </a:prstGeom>
                <a:solidFill>
                  <a:srgbClr val="FFFF00"/>
                </a:solidFill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Oval 82"/>
                <p:cNvSpPr/>
                <p:nvPr/>
              </p:nvSpPr>
              <p:spPr>
                <a:xfrm flipV="1">
                  <a:off x="3131828" y="232608"/>
                  <a:ext cx="57730" cy="57730"/>
                </a:xfrm>
                <a:prstGeom prst="ellipse">
                  <a:avLst/>
                </a:prstGeom>
                <a:solidFill>
                  <a:srgbClr val="7F7F7F"/>
                </a:solidFill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1" name="Group 50"/>
              <p:cNvGrpSpPr>
                <a:grpSpLocks noChangeAspect="1"/>
              </p:cNvGrpSpPr>
              <p:nvPr/>
            </p:nvGrpSpPr>
            <p:grpSpPr>
              <a:xfrm rot="5400000">
                <a:off x="4315946" y="1542186"/>
                <a:ext cx="493776" cy="188976"/>
                <a:chOff x="2866558" y="232608"/>
                <a:chExt cx="584515" cy="223703"/>
              </a:xfrm>
            </p:grpSpPr>
            <p:sp>
              <p:nvSpPr>
                <p:cNvPr id="80" name="Rectangle 79"/>
                <p:cNvSpPr/>
                <p:nvPr/>
              </p:nvSpPr>
              <p:spPr>
                <a:xfrm flipV="1">
                  <a:off x="2866558" y="413014"/>
                  <a:ext cx="584515" cy="43297"/>
                </a:xfrm>
                <a:prstGeom prst="rect">
                  <a:avLst/>
                </a:prstGeom>
                <a:solidFill>
                  <a:srgbClr val="FFFF00"/>
                </a:solidFill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Oval 80"/>
                <p:cNvSpPr/>
                <p:nvPr/>
              </p:nvSpPr>
              <p:spPr>
                <a:xfrm flipV="1">
                  <a:off x="3131828" y="232608"/>
                  <a:ext cx="57730" cy="57730"/>
                </a:xfrm>
                <a:prstGeom prst="ellipse">
                  <a:avLst/>
                </a:prstGeom>
                <a:solidFill>
                  <a:srgbClr val="7F7F7F"/>
                </a:solidFill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2" name="Group 51"/>
              <p:cNvGrpSpPr>
                <a:grpSpLocks noChangeAspect="1"/>
              </p:cNvGrpSpPr>
              <p:nvPr/>
            </p:nvGrpSpPr>
            <p:grpSpPr>
              <a:xfrm rot="5400000">
                <a:off x="4315946" y="2813202"/>
                <a:ext cx="493776" cy="188976"/>
                <a:chOff x="2866558" y="232608"/>
                <a:chExt cx="584515" cy="223703"/>
              </a:xfrm>
            </p:grpSpPr>
            <p:sp>
              <p:nvSpPr>
                <p:cNvPr id="78" name="Rectangle 77"/>
                <p:cNvSpPr/>
                <p:nvPr/>
              </p:nvSpPr>
              <p:spPr>
                <a:xfrm flipV="1">
                  <a:off x="2866558" y="413014"/>
                  <a:ext cx="584515" cy="43297"/>
                </a:xfrm>
                <a:prstGeom prst="rect">
                  <a:avLst/>
                </a:prstGeom>
                <a:solidFill>
                  <a:srgbClr val="FFFF00"/>
                </a:solidFill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Oval 78"/>
                <p:cNvSpPr/>
                <p:nvPr/>
              </p:nvSpPr>
              <p:spPr>
                <a:xfrm flipV="1">
                  <a:off x="3131828" y="232608"/>
                  <a:ext cx="57730" cy="57730"/>
                </a:xfrm>
                <a:prstGeom prst="ellipse">
                  <a:avLst/>
                </a:prstGeom>
                <a:solidFill>
                  <a:srgbClr val="7F7F7F"/>
                </a:solidFill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3" name="Group 52"/>
              <p:cNvGrpSpPr>
                <a:grpSpLocks noChangeAspect="1"/>
              </p:cNvGrpSpPr>
              <p:nvPr/>
            </p:nvGrpSpPr>
            <p:grpSpPr>
              <a:xfrm rot="5400000">
                <a:off x="4315946" y="3800754"/>
                <a:ext cx="493776" cy="188976"/>
                <a:chOff x="2866558" y="232608"/>
                <a:chExt cx="584515" cy="223703"/>
              </a:xfrm>
            </p:grpSpPr>
            <p:sp>
              <p:nvSpPr>
                <p:cNvPr id="76" name="Rectangle 75"/>
                <p:cNvSpPr/>
                <p:nvPr/>
              </p:nvSpPr>
              <p:spPr>
                <a:xfrm flipV="1">
                  <a:off x="2866558" y="413014"/>
                  <a:ext cx="584515" cy="43297"/>
                </a:xfrm>
                <a:prstGeom prst="rect">
                  <a:avLst/>
                </a:prstGeom>
                <a:solidFill>
                  <a:srgbClr val="FFFF00"/>
                </a:solidFill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7" name="Oval 76"/>
                <p:cNvSpPr/>
                <p:nvPr/>
              </p:nvSpPr>
              <p:spPr>
                <a:xfrm flipV="1">
                  <a:off x="3131828" y="232608"/>
                  <a:ext cx="57730" cy="57730"/>
                </a:xfrm>
                <a:prstGeom prst="ellipse">
                  <a:avLst/>
                </a:prstGeom>
                <a:solidFill>
                  <a:srgbClr val="7F7F7F"/>
                </a:solidFill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4" name="Group 53"/>
              <p:cNvGrpSpPr>
                <a:grpSpLocks noChangeAspect="1"/>
              </p:cNvGrpSpPr>
              <p:nvPr/>
            </p:nvGrpSpPr>
            <p:grpSpPr>
              <a:xfrm rot="5400000">
                <a:off x="4315946" y="5016906"/>
                <a:ext cx="493776" cy="188976"/>
                <a:chOff x="2866558" y="232608"/>
                <a:chExt cx="584515" cy="223703"/>
              </a:xfrm>
            </p:grpSpPr>
            <p:sp>
              <p:nvSpPr>
                <p:cNvPr id="74" name="Rectangle 73"/>
                <p:cNvSpPr/>
                <p:nvPr/>
              </p:nvSpPr>
              <p:spPr>
                <a:xfrm flipV="1">
                  <a:off x="2866558" y="413014"/>
                  <a:ext cx="584515" cy="43297"/>
                </a:xfrm>
                <a:prstGeom prst="rect">
                  <a:avLst/>
                </a:prstGeom>
                <a:solidFill>
                  <a:srgbClr val="FFFF00"/>
                </a:solidFill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5" name="Oval 74"/>
                <p:cNvSpPr/>
                <p:nvPr/>
              </p:nvSpPr>
              <p:spPr>
                <a:xfrm flipV="1">
                  <a:off x="3131828" y="232608"/>
                  <a:ext cx="57730" cy="57730"/>
                </a:xfrm>
                <a:prstGeom prst="ellipse">
                  <a:avLst/>
                </a:prstGeom>
                <a:solidFill>
                  <a:srgbClr val="7F7F7F"/>
                </a:solidFill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5" name="Group 54"/>
              <p:cNvGrpSpPr>
                <a:grpSpLocks noChangeAspect="1"/>
              </p:cNvGrpSpPr>
              <p:nvPr/>
            </p:nvGrpSpPr>
            <p:grpSpPr>
              <a:xfrm rot="10800000">
                <a:off x="2555137" y="6389682"/>
                <a:ext cx="493776" cy="188976"/>
                <a:chOff x="2866558" y="232608"/>
                <a:chExt cx="584515" cy="223703"/>
              </a:xfrm>
            </p:grpSpPr>
            <p:sp>
              <p:nvSpPr>
                <p:cNvPr id="72" name="Rectangle 71"/>
                <p:cNvSpPr/>
                <p:nvPr/>
              </p:nvSpPr>
              <p:spPr>
                <a:xfrm flipV="1">
                  <a:off x="2866558" y="413014"/>
                  <a:ext cx="584515" cy="43297"/>
                </a:xfrm>
                <a:prstGeom prst="rect">
                  <a:avLst/>
                </a:prstGeom>
                <a:solidFill>
                  <a:srgbClr val="FFFF00"/>
                </a:solidFill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3" name="Oval 72"/>
                <p:cNvSpPr/>
                <p:nvPr/>
              </p:nvSpPr>
              <p:spPr>
                <a:xfrm flipV="1">
                  <a:off x="3131828" y="232608"/>
                  <a:ext cx="57730" cy="57730"/>
                </a:xfrm>
                <a:prstGeom prst="ellipse">
                  <a:avLst/>
                </a:prstGeom>
                <a:solidFill>
                  <a:srgbClr val="7F7F7F"/>
                </a:solidFill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6" name="Group 55"/>
              <p:cNvGrpSpPr>
                <a:grpSpLocks noChangeAspect="1"/>
              </p:cNvGrpSpPr>
              <p:nvPr/>
            </p:nvGrpSpPr>
            <p:grpSpPr>
              <a:xfrm rot="10800000">
                <a:off x="1412137" y="6389682"/>
                <a:ext cx="493776" cy="188976"/>
                <a:chOff x="2866558" y="232608"/>
                <a:chExt cx="584515" cy="223703"/>
              </a:xfrm>
            </p:grpSpPr>
            <p:sp>
              <p:nvSpPr>
                <p:cNvPr id="70" name="Rectangle 69"/>
                <p:cNvSpPr/>
                <p:nvPr/>
              </p:nvSpPr>
              <p:spPr>
                <a:xfrm flipV="1">
                  <a:off x="2866558" y="413014"/>
                  <a:ext cx="584515" cy="43297"/>
                </a:xfrm>
                <a:prstGeom prst="rect">
                  <a:avLst/>
                </a:prstGeom>
                <a:solidFill>
                  <a:srgbClr val="FFFF00"/>
                </a:solidFill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1" name="Oval 70"/>
                <p:cNvSpPr/>
                <p:nvPr/>
              </p:nvSpPr>
              <p:spPr>
                <a:xfrm flipV="1">
                  <a:off x="3131828" y="232608"/>
                  <a:ext cx="57730" cy="57730"/>
                </a:xfrm>
                <a:prstGeom prst="ellipse">
                  <a:avLst/>
                </a:prstGeom>
                <a:solidFill>
                  <a:srgbClr val="7F7F7F"/>
                </a:solidFill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7" name="Group 56"/>
              <p:cNvGrpSpPr>
                <a:grpSpLocks noChangeAspect="1"/>
              </p:cNvGrpSpPr>
              <p:nvPr/>
            </p:nvGrpSpPr>
            <p:grpSpPr>
              <a:xfrm rot="16200000">
                <a:off x="56780" y="2858920"/>
                <a:ext cx="493776" cy="188976"/>
                <a:chOff x="2866558" y="232608"/>
                <a:chExt cx="584515" cy="223703"/>
              </a:xfrm>
            </p:grpSpPr>
            <p:sp>
              <p:nvSpPr>
                <p:cNvPr id="68" name="Rectangle 67"/>
                <p:cNvSpPr/>
                <p:nvPr/>
              </p:nvSpPr>
              <p:spPr>
                <a:xfrm flipV="1">
                  <a:off x="2866558" y="413014"/>
                  <a:ext cx="584515" cy="43297"/>
                </a:xfrm>
                <a:prstGeom prst="rect">
                  <a:avLst/>
                </a:prstGeom>
                <a:solidFill>
                  <a:srgbClr val="FFFF00"/>
                </a:solidFill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9" name="Oval 68"/>
                <p:cNvSpPr/>
                <p:nvPr/>
              </p:nvSpPr>
              <p:spPr>
                <a:xfrm flipV="1">
                  <a:off x="3131828" y="232608"/>
                  <a:ext cx="57730" cy="57730"/>
                </a:xfrm>
                <a:prstGeom prst="ellipse">
                  <a:avLst/>
                </a:prstGeom>
                <a:solidFill>
                  <a:srgbClr val="7F7F7F"/>
                </a:solidFill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8" name="Group 57"/>
              <p:cNvGrpSpPr>
                <a:grpSpLocks noChangeAspect="1"/>
              </p:cNvGrpSpPr>
              <p:nvPr/>
            </p:nvGrpSpPr>
            <p:grpSpPr>
              <a:xfrm rot="16200000">
                <a:off x="56780" y="5053482"/>
                <a:ext cx="493776" cy="188976"/>
                <a:chOff x="2866558" y="232608"/>
                <a:chExt cx="584515" cy="223703"/>
              </a:xfrm>
            </p:grpSpPr>
            <p:sp>
              <p:nvSpPr>
                <p:cNvPr id="66" name="Rectangle 65"/>
                <p:cNvSpPr/>
                <p:nvPr/>
              </p:nvSpPr>
              <p:spPr>
                <a:xfrm flipV="1">
                  <a:off x="2866558" y="413014"/>
                  <a:ext cx="584515" cy="43297"/>
                </a:xfrm>
                <a:prstGeom prst="rect">
                  <a:avLst/>
                </a:prstGeom>
                <a:solidFill>
                  <a:srgbClr val="FFFF00"/>
                </a:solidFill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7" name="Oval 66"/>
                <p:cNvSpPr/>
                <p:nvPr/>
              </p:nvSpPr>
              <p:spPr>
                <a:xfrm flipV="1">
                  <a:off x="3131828" y="232608"/>
                  <a:ext cx="57730" cy="57730"/>
                </a:xfrm>
                <a:prstGeom prst="ellipse">
                  <a:avLst/>
                </a:prstGeom>
                <a:solidFill>
                  <a:srgbClr val="7F7F7F"/>
                </a:solidFill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59" name="Rectangle 58"/>
              <p:cNvSpPr/>
              <p:nvPr/>
            </p:nvSpPr>
            <p:spPr>
              <a:xfrm rot="10800000">
                <a:off x="1197192" y="667409"/>
                <a:ext cx="484631" cy="237743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Rectangle 59"/>
              <p:cNvSpPr/>
              <p:nvPr/>
            </p:nvSpPr>
            <p:spPr>
              <a:xfrm>
                <a:off x="4014025" y="2249322"/>
                <a:ext cx="118871" cy="128016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Rectangle 60"/>
              <p:cNvSpPr/>
              <p:nvPr/>
            </p:nvSpPr>
            <p:spPr>
              <a:xfrm>
                <a:off x="4014025" y="4425594"/>
                <a:ext cx="118871" cy="128016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Rectangle 61"/>
              <p:cNvSpPr/>
              <p:nvPr/>
            </p:nvSpPr>
            <p:spPr>
              <a:xfrm>
                <a:off x="200975" y="191922"/>
                <a:ext cx="320040" cy="1042416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Rectangle 62"/>
              <p:cNvSpPr/>
              <p:nvPr/>
            </p:nvSpPr>
            <p:spPr>
              <a:xfrm>
                <a:off x="200975" y="2185314"/>
                <a:ext cx="320040" cy="237743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Rectangle 63"/>
              <p:cNvSpPr/>
              <p:nvPr/>
            </p:nvSpPr>
            <p:spPr>
              <a:xfrm>
                <a:off x="200975" y="4379874"/>
                <a:ext cx="320040" cy="237743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Rectangle 64"/>
              <p:cNvSpPr/>
              <p:nvPr/>
            </p:nvSpPr>
            <p:spPr>
              <a:xfrm>
                <a:off x="200975" y="5998361"/>
                <a:ext cx="320040" cy="594361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84" name="Group 83"/>
              <p:cNvGrpSpPr>
                <a:grpSpLocks noChangeAspect="1"/>
              </p:cNvGrpSpPr>
              <p:nvPr/>
            </p:nvGrpSpPr>
            <p:grpSpPr>
              <a:xfrm rot="16200000">
                <a:off x="56780" y="1617063"/>
                <a:ext cx="493776" cy="188976"/>
                <a:chOff x="2866558" y="232608"/>
                <a:chExt cx="584515" cy="223703"/>
              </a:xfrm>
            </p:grpSpPr>
            <p:sp>
              <p:nvSpPr>
                <p:cNvPr id="85" name="Rectangle 84"/>
                <p:cNvSpPr/>
                <p:nvPr/>
              </p:nvSpPr>
              <p:spPr>
                <a:xfrm flipV="1">
                  <a:off x="2866558" y="413014"/>
                  <a:ext cx="584515" cy="43297"/>
                </a:xfrm>
                <a:prstGeom prst="rect">
                  <a:avLst/>
                </a:prstGeom>
                <a:solidFill>
                  <a:srgbClr val="FFFF00"/>
                </a:solidFill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Oval 85"/>
                <p:cNvSpPr/>
                <p:nvPr/>
              </p:nvSpPr>
              <p:spPr>
                <a:xfrm flipV="1">
                  <a:off x="3131828" y="232608"/>
                  <a:ext cx="57730" cy="57730"/>
                </a:xfrm>
                <a:prstGeom prst="ellipse">
                  <a:avLst/>
                </a:prstGeom>
                <a:solidFill>
                  <a:srgbClr val="7F7F7F"/>
                </a:solidFill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9" name="Group 88"/>
              <p:cNvGrpSpPr>
                <a:grpSpLocks noChangeAspect="1"/>
              </p:cNvGrpSpPr>
              <p:nvPr/>
            </p:nvGrpSpPr>
            <p:grpSpPr>
              <a:xfrm rot="16200000">
                <a:off x="56780" y="3800754"/>
                <a:ext cx="493776" cy="188976"/>
                <a:chOff x="2866558" y="232608"/>
                <a:chExt cx="584515" cy="223703"/>
              </a:xfrm>
            </p:grpSpPr>
            <p:sp>
              <p:nvSpPr>
                <p:cNvPr id="90" name="Rectangle 89"/>
                <p:cNvSpPr/>
                <p:nvPr/>
              </p:nvSpPr>
              <p:spPr>
                <a:xfrm flipV="1">
                  <a:off x="2866558" y="413014"/>
                  <a:ext cx="584515" cy="43297"/>
                </a:xfrm>
                <a:prstGeom prst="rect">
                  <a:avLst/>
                </a:prstGeom>
                <a:solidFill>
                  <a:srgbClr val="FFFF00"/>
                </a:solidFill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1" name="Oval 90"/>
                <p:cNvSpPr/>
                <p:nvPr/>
              </p:nvSpPr>
              <p:spPr>
                <a:xfrm flipV="1">
                  <a:off x="3131828" y="232608"/>
                  <a:ext cx="57730" cy="57730"/>
                </a:xfrm>
                <a:prstGeom prst="ellipse">
                  <a:avLst/>
                </a:prstGeom>
                <a:solidFill>
                  <a:srgbClr val="7F7F7F"/>
                </a:solidFill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384850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68300" y="5396144"/>
            <a:ext cx="597122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To use:</a:t>
            </a:r>
          </a:p>
          <a:p>
            <a:pPr marL="454025" indent="-171450">
              <a:buFont typeface="Arial"/>
              <a:buChar char="•"/>
            </a:pPr>
            <a:r>
              <a:rPr lang="en-US" dirty="0"/>
              <a:t>Scale the diagram to fit your </a:t>
            </a:r>
            <a:r>
              <a:rPr lang="en-US" dirty="0" smtClean="0"/>
              <a:t>slides</a:t>
            </a:r>
            <a:endParaRPr lang="en-US" dirty="0"/>
          </a:p>
          <a:p>
            <a:pPr marL="911225" lvl="1" indent="-171450">
              <a:buFont typeface="Arial"/>
              <a:buChar char="•"/>
            </a:pPr>
            <a:r>
              <a:rPr lang="en-US" sz="1600" dirty="0"/>
              <a:t>This will scale the tables with the room boundary</a:t>
            </a:r>
          </a:p>
          <a:p>
            <a:pPr marL="454025" indent="-171450">
              <a:buFont typeface="Arial"/>
              <a:buChar char="•"/>
            </a:pPr>
            <a:r>
              <a:rPr lang="en-US" dirty="0"/>
              <a:t>Ungroup the diagram </a:t>
            </a:r>
            <a:r>
              <a:rPr lang="en-US" i="1" dirty="0"/>
              <a:t>once</a:t>
            </a:r>
          </a:p>
          <a:p>
            <a:pPr marL="454025" indent="-171450">
              <a:buFont typeface="Arial"/>
              <a:buChar char="•"/>
            </a:pPr>
            <a:r>
              <a:rPr lang="en-US" dirty="0"/>
              <a:t>Copy and paste tables into the locations you </a:t>
            </a:r>
            <a:r>
              <a:rPr lang="en-US" dirty="0" smtClean="0"/>
              <a:t>desire</a:t>
            </a:r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725780" y="528477"/>
            <a:ext cx="7692440" cy="4867667"/>
            <a:chOff x="725780" y="528477"/>
            <a:chExt cx="7692440" cy="4867667"/>
          </a:xfrm>
        </p:grpSpPr>
        <p:sp>
          <p:nvSpPr>
            <p:cNvPr id="10" name="Rectangle 9"/>
            <p:cNvSpPr/>
            <p:nvPr/>
          </p:nvSpPr>
          <p:spPr>
            <a:xfrm>
              <a:off x="2287155" y="2513472"/>
              <a:ext cx="1237131" cy="380034"/>
            </a:xfrm>
            <a:prstGeom prst="rect">
              <a:avLst/>
            </a:prstGeom>
            <a:solidFill>
              <a:srgbClr val="0000F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570159" y="3064876"/>
              <a:ext cx="954127" cy="380034"/>
            </a:xfrm>
            <a:prstGeom prst="rect">
              <a:avLst/>
            </a:prstGeom>
            <a:solidFill>
              <a:srgbClr val="008000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567318" y="2526584"/>
              <a:ext cx="317771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Large table (seats </a:t>
              </a:r>
              <a:r>
                <a:rPr lang="en-US" dirty="0" smtClean="0"/>
                <a:t>3 per side)</a:t>
              </a:r>
              <a:endParaRPr lang="en-US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567317" y="3077989"/>
              <a:ext cx="338577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Medium table (seats </a:t>
              </a:r>
              <a:r>
                <a:rPr lang="en-US" dirty="0" smtClean="0"/>
                <a:t>2 per side)</a:t>
              </a:r>
              <a:endParaRPr lang="en-US" dirty="0"/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725780" y="528477"/>
              <a:ext cx="7692440" cy="4867667"/>
              <a:chOff x="725780" y="528477"/>
              <a:chExt cx="7692440" cy="4867667"/>
            </a:xfrm>
          </p:grpSpPr>
          <p:sp>
            <p:nvSpPr>
              <p:cNvPr id="2" name="Rectangle 1"/>
              <p:cNvSpPr>
                <a:spLocks/>
              </p:cNvSpPr>
              <p:nvPr/>
            </p:nvSpPr>
            <p:spPr>
              <a:xfrm flipV="1">
                <a:off x="730032" y="528477"/>
                <a:ext cx="7681534" cy="4867667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" name="Rectangle 2"/>
              <p:cNvSpPr/>
              <p:nvPr/>
            </p:nvSpPr>
            <p:spPr>
              <a:xfrm rot="5400000">
                <a:off x="374047" y="1384966"/>
                <a:ext cx="768153" cy="64687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" name="Rectangle 3"/>
              <p:cNvSpPr/>
              <p:nvPr/>
            </p:nvSpPr>
            <p:spPr>
              <a:xfrm flipV="1">
                <a:off x="730032" y="4409673"/>
                <a:ext cx="444720" cy="986471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Rectangle 5"/>
              <p:cNvSpPr/>
              <p:nvPr/>
            </p:nvSpPr>
            <p:spPr>
              <a:xfrm flipV="1">
                <a:off x="7966846" y="4409673"/>
                <a:ext cx="444720" cy="986471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Rectangle 16"/>
              <p:cNvSpPr/>
              <p:nvPr/>
            </p:nvSpPr>
            <p:spPr>
              <a:xfrm rot="5400000">
                <a:off x="374047" y="2972322"/>
                <a:ext cx="768153" cy="64687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Rectangle 17"/>
              <p:cNvSpPr/>
              <p:nvPr/>
            </p:nvSpPr>
            <p:spPr>
              <a:xfrm rot="5400000">
                <a:off x="8001800" y="1368302"/>
                <a:ext cx="768153" cy="64687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Rectangle 18"/>
              <p:cNvSpPr/>
              <p:nvPr/>
            </p:nvSpPr>
            <p:spPr>
              <a:xfrm rot="5400000">
                <a:off x="8001800" y="2972322"/>
                <a:ext cx="768153" cy="64687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Rectangle 19"/>
              <p:cNvSpPr/>
              <p:nvPr/>
            </p:nvSpPr>
            <p:spPr>
              <a:xfrm rot="5400000">
                <a:off x="2941506" y="4976107"/>
                <a:ext cx="64687" cy="768153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Rectangle 20"/>
              <p:cNvSpPr/>
              <p:nvPr/>
            </p:nvSpPr>
            <p:spPr>
              <a:xfrm rot="5400000">
                <a:off x="4542499" y="4976107"/>
                <a:ext cx="64687" cy="768153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Rectangle 21"/>
              <p:cNvSpPr/>
              <p:nvPr/>
            </p:nvSpPr>
            <p:spPr>
              <a:xfrm rot="5400000">
                <a:off x="6127321" y="4976107"/>
                <a:ext cx="64687" cy="768153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5" name="TextBox 24"/>
            <p:cNvSpPr txBox="1"/>
            <p:nvPr/>
          </p:nvSpPr>
          <p:spPr>
            <a:xfrm>
              <a:off x="3874087" y="528477"/>
              <a:ext cx="152981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/>
                <a:t>Front</a:t>
              </a:r>
              <a:endParaRPr lang="en-US" sz="1600" dirty="0"/>
            </a:p>
          </p:txBody>
        </p:sp>
      </p:grpSp>
      <p:sp>
        <p:nvSpPr>
          <p:cNvPr id="26" name="Rectangle 25"/>
          <p:cNvSpPr/>
          <p:nvPr/>
        </p:nvSpPr>
        <p:spPr>
          <a:xfrm>
            <a:off x="5538170" y="5555742"/>
            <a:ext cx="269633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Room contains:</a:t>
            </a:r>
          </a:p>
          <a:p>
            <a:pPr marL="454025" indent="-171450">
              <a:buFont typeface="Arial"/>
              <a:buChar char="•"/>
            </a:pPr>
            <a:r>
              <a:rPr lang="en-US" dirty="0"/>
              <a:t>16 large tables</a:t>
            </a:r>
          </a:p>
          <a:p>
            <a:pPr marL="454025" indent="-171450">
              <a:buFont typeface="Arial"/>
              <a:buChar char="•"/>
            </a:pPr>
            <a:r>
              <a:rPr lang="en-US" dirty="0"/>
              <a:t>4 medium tables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985612" y="0"/>
            <a:ext cx="3172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2147 &amp; 2153 GG Brown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41080560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367848" y="734163"/>
            <a:ext cx="4068408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4449734" y="747671"/>
            <a:ext cx="0" cy="554234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81326" y="6303515"/>
            <a:ext cx="4068408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374957" y="761175"/>
            <a:ext cx="0" cy="554234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648807" y="4771612"/>
            <a:ext cx="78744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81326" y="1746079"/>
            <a:ext cx="35271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381326" y="5505551"/>
            <a:ext cx="39691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99946" y="6297179"/>
            <a:ext cx="2870562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712340" y="735535"/>
            <a:ext cx="3750872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734039" y="743211"/>
            <a:ext cx="0" cy="101113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 flipV="1">
            <a:off x="778242" y="5497299"/>
            <a:ext cx="1" cy="79076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3644703" y="4784750"/>
            <a:ext cx="0" cy="1509083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V="1">
            <a:off x="386108" y="1746079"/>
            <a:ext cx="0" cy="3744192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V="1">
            <a:off x="4436256" y="761176"/>
            <a:ext cx="0" cy="4010436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Rectangle 41"/>
          <p:cNvSpPr/>
          <p:nvPr/>
        </p:nvSpPr>
        <p:spPr>
          <a:xfrm>
            <a:off x="612002" y="2706661"/>
            <a:ext cx="872384" cy="21807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636112" y="3128449"/>
            <a:ext cx="655837" cy="218070"/>
          </a:xfrm>
          <a:prstGeom prst="rect">
            <a:avLst/>
          </a:prstGeom>
          <a:solidFill>
            <a:srgbClr val="008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2010373" y="810815"/>
            <a:ext cx="69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Front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 rot="16200000">
            <a:off x="202367" y="1022747"/>
            <a:ext cx="650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Door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 rot="16200000">
            <a:off x="264964" y="5741915"/>
            <a:ext cx="650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Door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 rot="5400000">
            <a:off x="3576901" y="5320885"/>
            <a:ext cx="9722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Window</a:t>
            </a:r>
            <a:endParaRPr lang="en-US" dirty="0"/>
          </a:p>
        </p:txBody>
      </p:sp>
      <p:sp>
        <p:nvSpPr>
          <p:cNvPr id="48" name="Rectangle 47"/>
          <p:cNvSpPr/>
          <p:nvPr/>
        </p:nvSpPr>
        <p:spPr>
          <a:xfrm>
            <a:off x="4087435" y="1392124"/>
            <a:ext cx="283486" cy="32678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3460057" y="1236652"/>
            <a:ext cx="588591" cy="27395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/>
          <p:cNvSpPr txBox="1"/>
          <p:nvPr/>
        </p:nvSpPr>
        <p:spPr>
          <a:xfrm>
            <a:off x="1559800" y="2620798"/>
            <a:ext cx="29767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Large table (seats </a:t>
            </a:r>
            <a:r>
              <a:rPr lang="en-US" dirty="0" smtClean="0"/>
              <a:t>3 per side)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1380194" y="3024786"/>
            <a:ext cx="31716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Medium table (seats </a:t>
            </a:r>
            <a:r>
              <a:rPr lang="en-US" dirty="0" smtClean="0"/>
              <a:t>2 per side)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4790873" y="936796"/>
            <a:ext cx="4182706" cy="4401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To use:</a:t>
            </a:r>
          </a:p>
          <a:p>
            <a:pPr marL="454025" indent="-171450">
              <a:buFont typeface="Arial"/>
              <a:buChar char="•"/>
            </a:pPr>
            <a:r>
              <a:rPr lang="en-US" sz="2400" dirty="0"/>
              <a:t>Scale the diagram to fit your </a:t>
            </a:r>
            <a:r>
              <a:rPr lang="en-US" sz="2400" dirty="0" smtClean="0"/>
              <a:t>slides</a:t>
            </a:r>
            <a:endParaRPr lang="en-US" sz="2400" dirty="0"/>
          </a:p>
          <a:p>
            <a:pPr marL="911225" lvl="1" indent="-171450">
              <a:buFont typeface="Arial"/>
              <a:buChar char="•"/>
            </a:pPr>
            <a:r>
              <a:rPr lang="en-US" sz="2000" dirty="0"/>
              <a:t>This will scale the tables with the room boundary</a:t>
            </a:r>
          </a:p>
          <a:p>
            <a:pPr marL="454025" indent="-171450">
              <a:buFont typeface="Arial"/>
              <a:buChar char="•"/>
            </a:pPr>
            <a:r>
              <a:rPr lang="en-US" sz="2400" dirty="0"/>
              <a:t>Ungroup the diagram </a:t>
            </a:r>
            <a:r>
              <a:rPr lang="en-US" sz="2400" i="1" dirty="0"/>
              <a:t>once</a:t>
            </a:r>
          </a:p>
          <a:p>
            <a:pPr marL="454025" indent="-171450">
              <a:buFont typeface="Arial"/>
              <a:buChar char="•"/>
            </a:pPr>
            <a:r>
              <a:rPr lang="en-US" sz="2400" dirty="0"/>
              <a:t>Copy and paste tables into the locations you desire</a:t>
            </a:r>
          </a:p>
          <a:p>
            <a:pPr marL="454025" indent="-171450">
              <a:buFont typeface="Arial"/>
              <a:buChar char="•"/>
            </a:pPr>
            <a:endParaRPr lang="en-US" sz="2400" dirty="0"/>
          </a:p>
          <a:p>
            <a:r>
              <a:rPr lang="en-US" sz="2400" dirty="0"/>
              <a:t>Room contains:</a:t>
            </a:r>
          </a:p>
          <a:p>
            <a:pPr marL="454025" indent="-171450">
              <a:buFont typeface="Arial"/>
              <a:buChar char="•"/>
            </a:pPr>
            <a:r>
              <a:rPr lang="en-US" sz="2400" dirty="0" smtClean="0"/>
              <a:t>18 </a:t>
            </a:r>
            <a:r>
              <a:rPr lang="en-US" sz="2400" dirty="0"/>
              <a:t>large tables</a:t>
            </a:r>
          </a:p>
          <a:p>
            <a:pPr marL="454025" indent="-171450">
              <a:buFont typeface="Arial"/>
              <a:buChar char="•"/>
            </a:pPr>
            <a:r>
              <a:rPr lang="en-US" sz="2400" dirty="0"/>
              <a:t>4 medium </a:t>
            </a:r>
            <a:r>
              <a:rPr lang="en-US" sz="2400" dirty="0" smtClean="0"/>
              <a:t>tables</a:t>
            </a:r>
            <a:endParaRPr lang="en-US" sz="2400" dirty="0"/>
          </a:p>
        </p:txBody>
      </p:sp>
      <p:sp>
        <p:nvSpPr>
          <p:cNvPr id="58" name="TextBox 57"/>
          <p:cNvSpPr txBox="1"/>
          <p:nvPr/>
        </p:nvSpPr>
        <p:spPr>
          <a:xfrm>
            <a:off x="4810112" y="422833"/>
            <a:ext cx="41827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2150 DOW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5677879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471</TotalTime>
  <Words>284</Words>
  <Application>Microsoft Office PowerPoint</Application>
  <PresentationFormat>On-screen Show (4:3)</PresentationFormat>
  <Paragraphs>69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Scaled Classroom Diagrams and Sample Layouts  for Flexible Classrooms at U-M</vt:lpstr>
      <vt:lpstr>PowerPoint Presentation</vt:lpstr>
      <vt:lpstr>Layouts used in 224 GFL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Aaron Johnson</dc:creator>
  <cp:lastModifiedBy>Schrader, Jamie</cp:lastModifiedBy>
  <cp:revision>57</cp:revision>
  <dcterms:created xsi:type="dcterms:W3CDTF">2017-08-30T18:12:08Z</dcterms:created>
  <dcterms:modified xsi:type="dcterms:W3CDTF">2019-04-17T11:50:20Z</dcterms:modified>
</cp:coreProperties>
</file>